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9" r:id="rId2"/>
    <p:sldId id="260" r:id="rId3"/>
    <p:sldId id="261" r:id="rId4"/>
    <p:sldId id="277" r:id="rId5"/>
    <p:sldId id="278"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6" autoAdjust="0"/>
    <p:restoredTop sz="94660"/>
  </p:normalViewPr>
  <p:slideViewPr>
    <p:cSldViewPr snapToGrid="0">
      <p:cViewPr varScale="1">
        <p:scale>
          <a:sx n="110" d="100"/>
          <a:sy n="110" d="100"/>
        </p:scale>
        <p:origin x="9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5955" cy="497317"/>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245" y="1"/>
            <a:ext cx="2945955" cy="497317"/>
          </a:xfrm>
          <a:prstGeom prst="rect">
            <a:avLst/>
          </a:prstGeom>
        </p:spPr>
        <p:txBody>
          <a:bodyPr vert="horz" lIns="91440" tIns="45720" rIns="91440" bIns="45720" rtlCol="0"/>
          <a:lstStyle>
            <a:lvl1pPr algn="r">
              <a:defRPr sz="1200"/>
            </a:lvl1pPr>
          </a:lstStyle>
          <a:p>
            <a:fld id="{42162F99-6750-4295-92F9-E20B8AD101D4}" type="datetimeFigureOut">
              <a:rPr lang="it-IT" smtClean="0"/>
              <a:t>16/02/2024</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0063" y="4777852"/>
            <a:ext cx="5437550" cy="3907957"/>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322"/>
            <a:ext cx="2945955" cy="49731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245" y="9429322"/>
            <a:ext cx="2945955" cy="497316"/>
          </a:xfrm>
          <a:prstGeom prst="rect">
            <a:avLst/>
          </a:prstGeom>
        </p:spPr>
        <p:txBody>
          <a:bodyPr vert="horz" lIns="91440" tIns="45720" rIns="91440" bIns="45720" rtlCol="0" anchor="b"/>
          <a:lstStyle>
            <a:lvl1pPr algn="r">
              <a:defRPr sz="1200"/>
            </a:lvl1pPr>
          </a:lstStyle>
          <a:p>
            <a:fld id="{BCF4862A-3CC8-4205-982E-886409FACC21}" type="slidenum">
              <a:rPr lang="it-IT" smtClean="0"/>
              <a:t>‹N›</a:t>
            </a:fld>
            <a:endParaRPr lang="it-IT"/>
          </a:p>
        </p:txBody>
      </p:sp>
    </p:spTree>
    <p:extLst>
      <p:ext uri="{BB962C8B-B14F-4D97-AF65-F5344CB8AC3E}">
        <p14:creationId xmlns:p14="http://schemas.microsoft.com/office/powerpoint/2010/main" val="781820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72D2BB9-FBA1-4A72-8CEB-F045B5406D98}" type="datetimeFigureOut">
              <a:rPr lang="it-IT" smtClean="0"/>
              <a:t>16/02/2024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869206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72D2BB9-FBA1-4A72-8CEB-F045B5406D98}" type="datetimeFigureOut">
              <a:rPr lang="it-IT" smtClean="0"/>
              <a:t>16/02/2024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69972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72D2BB9-FBA1-4A72-8CEB-F045B5406D98}" type="datetimeFigureOut">
              <a:rPr lang="it-IT" smtClean="0"/>
              <a:t>16/02/2024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5425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72D2BB9-FBA1-4A72-8CEB-F045B5406D98}" type="datetimeFigureOut">
              <a:rPr lang="it-IT" smtClean="0"/>
              <a:t>16/02/2024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53641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72D2BB9-FBA1-4A72-8CEB-F045B5406D98}" type="datetimeFigureOut">
              <a:rPr lang="it-IT" smtClean="0"/>
              <a:t>16/02/2024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484607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72D2BB9-FBA1-4A72-8CEB-F045B5406D98}" type="datetimeFigureOut">
              <a:rPr lang="it-IT" smtClean="0"/>
              <a:t>16/02/2024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288712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72D2BB9-FBA1-4A72-8CEB-F045B5406D98}" type="datetimeFigureOut">
              <a:rPr lang="it-IT" smtClean="0"/>
              <a:t>16/02/2024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20004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72D2BB9-FBA1-4A72-8CEB-F045B5406D98}" type="datetimeFigureOut">
              <a:rPr lang="it-IT" smtClean="0"/>
              <a:t>16/02/2024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2723841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D2BB9-FBA1-4A72-8CEB-F045B5406D98}" type="datetimeFigureOut">
              <a:rPr lang="it-IT" smtClean="0"/>
              <a:t>16/02/2024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81129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72D2BB9-FBA1-4A72-8CEB-F045B5406D98}" type="datetimeFigureOut">
              <a:rPr lang="it-IT" smtClean="0"/>
              <a:t>16/02/2024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102480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72D2BB9-FBA1-4A72-8CEB-F045B5406D98}" type="datetimeFigureOut">
              <a:rPr lang="it-IT" smtClean="0"/>
              <a:t>16/02/2024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ABFD7F-1AED-47BA-A087-8B3D4765B721}" type="slidenum">
              <a:rPr lang="it-IT" smtClean="0"/>
              <a:t>‹N›</a:t>
            </a:fld>
            <a:endParaRPr lang="it-IT"/>
          </a:p>
        </p:txBody>
      </p:sp>
    </p:spTree>
    <p:extLst>
      <p:ext uri="{BB962C8B-B14F-4D97-AF65-F5344CB8AC3E}">
        <p14:creationId xmlns:p14="http://schemas.microsoft.com/office/powerpoint/2010/main" val="221515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D2BB9-FBA1-4A72-8CEB-F045B5406D98}" type="datetimeFigureOut">
              <a:rPr lang="it-IT" smtClean="0"/>
              <a:t>16/02/2024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BFD7F-1AED-47BA-A087-8B3D4765B721}" type="slidenum">
              <a:rPr lang="it-IT" smtClean="0"/>
              <a:t>‹N›</a:t>
            </a:fld>
            <a:endParaRPr lang="it-IT"/>
          </a:p>
        </p:txBody>
      </p:sp>
    </p:spTree>
    <p:extLst>
      <p:ext uri="{BB962C8B-B14F-4D97-AF65-F5344CB8AC3E}">
        <p14:creationId xmlns:p14="http://schemas.microsoft.com/office/powerpoint/2010/main" val="2128108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3F3ADEE7-8934-2B2B-85BB-CB61D63188E0}"/>
              </a:ext>
            </a:extLst>
          </p:cNvPr>
          <p:cNvSpPr/>
          <p:nvPr/>
        </p:nvSpPr>
        <p:spPr>
          <a:xfrm>
            <a:off x="4241800" y="0"/>
            <a:ext cx="4902200" cy="69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820037C4-BF49-4469-4CC9-615683DF52E6}"/>
              </a:ext>
            </a:extLst>
          </p:cNvPr>
          <p:cNvSpPr txBox="1"/>
          <p:nvPr/>
        </p:nvSpPr>
        <p:spPr>
          <a:xfrm>
            <a:off x="5827776" y="39237"/>
            <a:ext cx="3183058" cy="461665"/>
          </a:xfrm>
          <a:prstGeom prst="rect">
            <a:avLst/>
          </a:prstGeom>
          <a:noFill/>
        </p:spPr>
        <p:txBody>
          <a:bodyPr wrap="square" rtlCol="0">
            <a:spAutoFit/>
          </a:bodyPr>
          <a:lstStyle/>
          <a:p>
            <a:pPr algn="r"/>
            <a:r>
              <a:rPr lang="it-IT" sz="1200" i="1" dirty="0"/>
              <a:t>RELATORE: Marcella Mariani – Marco Peppicelli</a:t>
            </a:r>
          </a:p>
          <a:p>
            <a:pPr algn="r"/>
            <a:r>
              <a:rPr lang="it-IT" sz="1200" b="1" i="1" dirty="0"/>
              <a:t>RUR UMBRIA 2023 – SECONDA TAPPA</a:t>
            </a:r>
          </a:p>
        </p:txBody>
      </p:sp>
      <p:sp>
        <p:nvSpPr>
          <p:cNvPr id="15" name="CasellaDiTesto 14">
            <a:extLst>
              <a:ext uri="{FF2B5EF4-FFF2-40B4-BE49-F238E27FC236}">
                <a16:creationId xmlns:a16="http://schemas.microsoft.com/office/drawing/2014/main" id="{C6FEFE3A-E622-A04B-49D5-13D861FCB441}"/>
              </a:ext>
            </a:extLst>
          </p:cNvPr>
          <p:cNvSpPr txBox="1"/>
          <p:nvPr/>
        </p:nvSpPr>
        <p:spPr>
          <a:xfrm>
            <a:off x="2339360" y="2173401"/>
            <a:ext cx="8287857" cy="369332"/>
          </a:xfrm>
          <a:prstGeom prst="rect">
            <a:avLst/>
          </a:prstGeom>
          <a:noFill/>
        </p:spPr>
        <p:txBody>
          <a:bodyPr wrap="square" rtlCol="0">
            <a:spAutoFit/>
          </a:bodyPr>
          <a:lstStyle/>
          <a:p>
            <a:r>
              <a:rPr lang="it-IT" b="1" dirty="0">
                <a:solidFill>
                  <a:schemeClr val="accent2">
                    <a:lumMod val="75000"/>
                  </a:schemeClr>
                </a:solidFill>
              </a:rPr>
              <a:t>Progetti urbani - INTEGRAZIONE tra Pianificazione urbanistica</a:t>
            </a:r>
          </a:p>
        </p:txBody>
      </p:sp>
      <p:pic>
        <p:nvPicPr>
          <p:cNvPr id="3" name="Immagine 2">
            <a:extLst>
              <a:ext uri="{FF2B5EF4-FFF2-40B4-BE49-F238E27FC236}">
                <a16:creationId xmlns:a16="http://schemas.microsoft.com/office/drawing/2014/main" id="{3691FD34-3472-7BE7-FBD2-C303300FC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93"/>
            <a:ext cx="5827776" cy="707136"/>
          </a:xfrm>
          <a:prstGeom prst="rect">
            <a:avLst/>
          </a:prstGeom>
        </p:spPr>
      </p:pic>
      <p:sp>
        <p:nvSpPr>
          <p:cNvPr id="11" name="CasellaDiTesto 10">
            <a:extLst>
              <a:ext uri="{FF2B5EF4-FFF2-40B4-BE49-F238E27FC236}">
                <a16:creationId xmlns:a16="http://schemas.microsoft.com/office/drawing/2014/main" id="{DE5F4648-BA91-40B3-907D-0FF0DC2DF5C5}"/>
              </a:ext>
            </a:extLst>
          </p:cNvPr>
          <p:cNvSpPr txBox="1"/>
          <p:nvPr/>
        </p:nvSpPr>
        <p:spPr>
          <a:xfrm>
            <a:off x="3967477" y="2427536"/>
            <a:ext cx="4728467" cy="923330"/>
          </a:xfrm>
          <a:prstGeom prst="rect">
            <a:avLst/>
          </a:prstGeom>
          <a:noFill/>
        </p:spPr>
        <p:txBody>
          <a:bodyPr wrap="square" rtlCol="0">
            <a:spAutoFit/>
          </a:bodyPr>
          <a:lstStyle/>
          <a:p>
            <a:r>
              <a:rPr lang="it-IT" b="1" dirty="0">
                <a:solidFill>
                  <a:schemeClr val="accent2">
                    <a:lumMod val="75000"/>
                  </a:schemeClr>
                </a:solidFill>
              </a:rPr>
              <a:t>Piano Urbano della Mobilità Sostenibile (PUMS) </a:t>
            </a:r>
          </a:p>
          <a:p>
            <a:r>
              <a:rPr lang="it-IT" b="1" dirty="0">
                <a:solidFill>
                  <a:schemeClr val="accent2">
                    <a:lumMod val="75000"/>
                  </a:schemeClr>
                </a:solidFill>
              </a:rPr>
              <a:t>Piano per l’eliminazione delle barriere architettoniche (PEBA) per Città di Castello</a:t>
            </a:r>
          </a:p>
        </p:txBody>
      </p:sp>
      <p:pic>
        <p:nvPicPr>
          <p:cNvPr id="4" name="Immagine 3">
            <a:extLst>
              <a:ext uri="{FF2B5EF4-FFF2-40B4-BE49-F238E27FC236}">
                <a16:creationId xmlns:a16="http://schemas.microsoft.com/office/drawing/2014/main" id="{E71F07ED-1598-4706-9266-449D47B05F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9297" y="5342940"/>
            <a:ext cx="582942" cy="671805"/>
          </a:xfrm>
          <a:prstGeom prst="rect">
            <a:avLst/>
          </a:prstGeom>
        </p:spPr>
      </p:pic>
      <p:sp>
        <p:nvSpPr>
          <p:cNvPr id="16" name="CasellaDiTesto 15">
            <a:extLst>
              <a:ext uri="{FF2B5EF4-FFF2-40B4-BE49-F238E27FC236}">
                <a16:creationId xmlns:a16="http://schemas.microsoft.com/office/drawing/2014/main" id="{6F4C58AE-0761-4CC1-800C-D4C6C24F758F}"/>
              </a:ext>
            </a:extLst>
          </p:cNvPr>
          <p:cNvSpPr txBox="1"/>
          <p:nvPr/>
        </p:nvSpPr>
        <p:spPr>
          <a:xfrm>
            <a:off x="4572000" y="5693523"/>
            <a:ext cx="3558363" cy="261610"/>
          </a:xfrm>
          <a:prstGeom prst="rect">
            <a:avLst/>
          </a:prstGeom>
          <a:noFill/>
        </p:spPr>
        <p:txBody>
          <a:bodyPr wrap="square" rtlCol="0">
            <a:spAutoFit/>
          </a:bodyPr>
          <a:lstStyle/>
          <a:p>
            <a:r>
              <a:rPr lang="it-IT" sz="1100" dirty="0"/>
              <a:t>Patrocinio e collaborazione Comune di Città di Castello</a:t>
            </a:r>
          </a:p>
        </p:txBody>
      </p:sp>
    </p:spTree>
    <p:extLst>
      <p:ext uri="{BB962C8B-B14F-4D97-AF65-F5344CB8AC3E}">
        <p14:creationId xmlns:p14="http://schemas.microsoft.com/office/powerpoint/2010/main" val="109220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ttangolo con angoli arrotondati 24">
            <a:extLst>
              <a:ext uri="{FF2B5EF4-FFF2-40B4-BE49-F238E27FC236}">
                <a16:creationId xmlns:a16="http://schemas.microsoft.com/office/drawing/2014/main" id="{AE64D541-5A67-4DEB-984D-1F9FA4A1B7AB}"/>
              </a:ext>
            </a:extLst>
          </p:cNvPr>
          <p:cNvSpPr/>
          <p:nvPr/>
        </p:nvSpPr>
        <p:spPr>
          <a:xfrm>
            <a:off x="282526" y="1770917"/>
            <a:ext cx="8576717" cy="439783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i="1" dirty="0">
              <a:solidFill>
                <a:schemeClr val="tx1"/>
              </a:solidFill>
            </a:endParaRPr>
          </a:p>
        </p:txBody>
      </p:sp>
      <p:sp>
        <p:nvSpPr>
          <p:cNvPr id="14" name="CasellaDiTesto 13">
            <a:extLst>
              <a:ext uri="{FF2B5EF4-FFF2-40B4-BE49-F238E27FC236}">
                <a16:creationId xmlns:a16="http://schemas.microsoft.com/office/drawing/2014/main" id="{2D95E52E-4F34-4420-B993-043CDBEFA30B}"/>
              </a:ext>
            </a:extLst>
          </p:cNvPr>
          <p:cNvSpPr txBox="1"/>
          <p:nvPr/>
        </p:nvSpPr>
        <p:spPr>
          <a:xfrm>
            <a:off x="521501" y="951429"/>
            <a:ext cx="8489333" cy="615553"/>
          </a:xfrm>
          <a:prstGeom prst="rect">
            <a:avLst/>
          </a:prstGeom>
          <a:noFill/>
        </p:spPr>
        <p:txBody>
          <a:bodyPr wrap="square" rtlCol="0">
            <a:spAutoFit/>
          </a:bodyPr>
          <a:lstStyle/>
          <a:p>
            <a:r>
              <a:rPr lang="it-IT" sz="1600" b="1" cap="small" dirty="0">
                <a:solidFill>
                  <a:schemeClr val="accent4">
                    <a:lumMod val="50000"/>
                  </a:schemeClr>
                </a:solidFill>
              </a:rPr>
              <a:t>	</a:t>
            </a:r>
            <a:r>
              <a:rPr lang="it-IT" sz="1600" b="1" dirty="0">
                <a:solidFill>
                  <a:schemeClr val="accent4">
                    <a:lumMod val="50000"/>
                  </a:schemeClr>
                </a:solidFill>
                <a:latin typeface="Arial" panose="020B0604020202020204" pitchFamily="34" charset="0"/>
                <a:cs typeface="Arial" panose="020B0604020202020204" pitchFamily="34" charset="0"/>
              </a:rPr>
              <a:t>… e adesso … pianifichiamo l’ACCESSIBILITA’… </a:t>
            </a:r>
            <a:endParaRPr lang="it-IT" sz="1600" b="1" cap="small" dirty="0">
              <a:solidFill>
                <a:schemeClr val="accent4">
                  <a:lumMod val="50000"/>
                </a:schemeClr>
              </a:solidFill>
              <a:latin typeface="Arial" panose="020B0604020202020204" pitchFamily="34" charset="0"/>
              <a:cs typeface="Arial" panose="020B0604020202020204" pitchFamily="34" charset="0"/>
            </a:endParaRPr>
          </a:p>
          <a:p>
            <a:r>
              <a:rPr lang="it-IT" sz="1600" b="1" cap="small" dirty="0">
                <a:solidFill>
                  <a:schemeClr val="accent4">
                    <a:lumMod val="50000"/>
                  </a:schemeClr>
                </a:solidFill>
                <a:latin typeface="Arial" panose="020B0604020202020204" pitchFamily="34" charset="0"/>
                <a:cs typeface="Arial" panose="020B0604020202020204" pitchFamily="34" charset="0"/>
              </a:rPr>
              <a:t>				</a:t>
            </a:r>
            <a:r>
              <a:rPr lang="it-IT" b="1" cap="small" dirty="0">
                <a:solidFill>
                  <a:schemeClr val="accent4">
                    <a:lumMod val="50000"/>
                  </a:schemeClr>
                </a:solidFill>
                <a:latin typeface="Arial" panose="020B0604020202020204" pitchFamily="34" charset="0"/>
                <a:cs typeface="Arial" panose="020B0604020202020204" pitchFamily="34" charset="0"/>
              </a:rPr>
              <a:t>Piano di Eliminazione Barriere Architettoniche - P.E.B.A</a:t>
            </a:r>
            <a:endParaRPr lang="it-IT" i="1" dirty="0">
              <a:solidFill>
                <a:schemeClr val="accent4">
                  <a:lumMod val="50000"/>
                </a:schemeClr>
              </a:solidFill>
            </a:endParaRPr>
          </a:p>
        </p:txBody>
      </p:sp>
      <p:sp>
        <p:nvSpPr>
          <p:cNvPr id="11" name="Pulsante di azione: Fine 10">
            <a:hlinkClick r:id="" action="ppaction://hlinkshowjump?jump=lastslide" highlightClick="1"/>
            <a:extLst>
              <a:ext uri="{FF2B5EF4-FFF2-40B4-BE49-F238E27FC236}">
                <a16:creationId xmlns:a16="http://schemas.microsoft.com/office/drawing/2014/main" id="{381BCE4D-201F-4D7D-AEB6-9EF03893BB40}"/>
              </a:ext>
            </a:extLst>
          </p:cNvPr>
          <p:cNvSpPr/>
          <p:nvPr/>
        </p:nvSpPr>
        <p:spPr>
          <a:xfrm>
            <a:off x="761444" y="2133360"/>
            <a:ext cx="1255776" cy="893511"/>
          </a:xfrm>
          <a:prstGeom prst="actionButtonEn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it-IT"/>
          </a:p>
        </p:txBody>
      </p:sp>
      <p:pic>
        <p:nvPicPr>
          <p:cNvPr id="23" name="Elemento grafico 22" descr="Passi di danza">
            <a:extLst>
              <a:ext uri="{FF2B5EF4-FFF2-40B4-BE49-F238E27FC236}">
                <a16:creationId xmlns:a16="http://schemas.microsoft.com/office/drawing/2014/main" id="{6B8C6614-2699-475F-AD54-0EACD9C38C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4501930">
            <a:off x="737087" y="4081075"/>
            <a:ext cx="1043491" cy="1011975"/>
          </a:xfrm>
          <a:prstGeom prst="rect">
            <a:avLst/>
          </a:prstGeom>
        </p:spPr>
      </p:pic>
      <p:sp>
        <p:nvSpPr>
          <p:cNvPr id="26" name="CasellaDiTesto 25">
            <a:extLst>
              <a:ext uri="{FF2B5EF4-FFF2-40B4-BE49-F238E27FC236}">
                <a16:creationId xmlns:a16="http://schemas.microsoft.com/office/drawing/2014/main" id="{0E31B532-EA97-4462-8191-189EB34A2FBA}"/>
              </a:ext>
            </a:extLst>
          </p:cNvPr>
          <p:cNvSpPr txBox="1"/>
          <p:nvPr/>
        </p:nvSpPr>
        <p:spPr>
          <a:xfrm>
            <a:off x="2331720" y="2024503"/>
            <a:ext cx="6213023" cy="2339102"/>
          </a:xfrm>
          <a:prstGeom prst="rect">
            <a:avLst/>
          </a:prstGeom>
          <a:noFill/>
        </p:spPr>
        <p:txBody>
          <a:bodyPr wrap="square" rtlCol="0">
            <a:spAutoFit/>
          </a:bodyPr>
          <a:lstStyle/>
          <a:p>
            <a:pPr algn="just"/>
            <a:r>
              <a:rPr lang="it-IT" b="1" dirty="0"/>
              <a:t>Linee programmatiche di mandato 2021 – 2026 del Sindaco:</a:t>
            </a:r>
          </a:p>
          <a:p>
            <a:pPr algn="just"/>
            <a:r>
              <a:rPr lang="it-IT" sz="1600" i="1" dirty="0"/>
              <a:t>“L'accessibilità fisica ai luoghi della città e ai suoi servizi, la costruzione di una mobilità effettiva e libera, sono temi strategici per affermare il diritto delle persone con disabilità a partecipare pienamente alla vita della comunità. Il lavoro che faremo sul Piano per l'Eliminazione delle Barriere Architettoniche (PEBA) darà le risposte necessarie a questi bisogni ma non dovrà polarizzare l'attenzione, perché la vera emergenza resta quella di abbattere tutte le barriere culturali che si frappongono alla piena espressione delle persone con disabilità nella società”</a:t>
            </a:r>
          </a:p>
        </p:txBody>
      </p:sp>
      <p:sp>
        <p:nvSpPr>
          <p:cNvPr id="28" name="CasellaDiTesto 27">
            <a:extLst>
              <a:ext uri="{FF2B5EF4-FFF2-40B4-BE49-F238E27FC236}">
                <a16:creationId xmlns:a16="http://schemas.microsoft.com/office/drawing/2014/main" id="{D2263E30-4173-45EB-B9A4-2EC7F70E7C41}"/>
              </a:ext>
            </a:extLst>
          </p:cNvPr>
          <p:cNvSpPr txBox="1"/>
          <p:nvPr/>
        </p:nvSpPr>
        <p:spPr>
          <a:xfrm>
            <a:off x="2331720" y="5245423"/>
            <a:ext cx="6118351" cy="923330"/>
          </a:xfrm>
          <a:prstGeom prst="rect">
            <a:avLst/>
          </a:prstGeom>
          <a:noFill/>
        </p:spPr>
        <p:txBody>
          <a:bodyPr wrap="square" rtlCol="0">
            <a:spAutoFit/>
          </a:bodyPr>
          <a:lstStyle/>
          <a:p>
            <a:r>
              <a:rPr lang="it-IT" b="1" dirty="0"/>
              <a:t>Deliberazione di Giunta Comunale n. 119 del 19/06/2023:</a:t>
            </a:r>
          </a:p>
          <a:p>
            <a:r>
              <a:rPr lang="it-IT" b="1" dirty="0"/>
              <a:t> </a:t>
            </a:r>
            <a:r>
              <a:rPr lang="it-IT" sz="1600" dirty="0"/>
              <a:t>Linee di Indirizzo per la redazione del P.E.B.A.</a:t>
            </a:r>
          </a:p>
          <a:p>
            <a:r>
              <a:rPr lang="it-IT" dirty="0"/>
              <a:t> </a:t>
            </a:r>
            <a:endParaRPr lang="it-IT" b="1" dirty="0"/>
          </a:p>
        </p:txBody>
      </p:sp>
      <p:sp>
        <p:nvSpPr>
          <p:cNvPr id="29" name="CasellaDiTesto 28">
            <a:extLst>
              <a:ext uri="{FF2B5EF4-FFF2-40B4-BE49-F238E27FC236}">
                <a16:creationId xmlns:a16="http://schemas.microsoft.com/office/drawing/2014/main" id="{A805DE3C-9421-4C87-9677-DA1A7D2DACF8}"/>
              </a:ext>
            </a:extLst>
          </p:cNvPr>
          <p:cNvSpPr txBox="1"/>
          <p:nvPr/>
        </p:nvSpPr>
        <p:spPr>
          <a:xfrm>
            <a:off x="2331719" y="4369123"/>
            <a:ext cx="6440141" cy="861774"/>
          </a:xfrm>
          <a:prstGeom prst="rect">
            <a:avLst/>
          </a:prstGeom>
          <a:noFill/>
        </p:spPr>
        <p:txBody>
          <a:bodyPr wrap="square" rtlCol="0">
            <a:spAutoFit/>
          </a:bodyPr>
          <a:lstStyle/>
          <a:p>
            <a:r>
              <a:rPr lang="it-IT" b="1" dirty="0"/>
              <a:t>Bando regionale per contributi ai Comuni dell’Umbria </a:t>
            </a:r>
            <a:r>
              <a:rPr lang="it-IT" sz="1600" dirty="0"/>
              <a:t>per la redazione, l'ampliamento e l'aggiornamento dei «PEBA» -dic. 2022  Approvazione della graduatoria provvisoria </a:t>
            </a:r>
          </a:p>
        </p:txBody>
      </p:sp>
      <p:sp>
        <p:nvSpPr>
          <p:cNvPr id="12" name="Rettangolo 11">
            <a:extLst>
              <a:ext uri="{FF2B5EF4-FFF2-40B4-BE49-F238E27FC236}">
                <a16:creationId xmlns:a16="http://schemas.microsoft.com/office/drawing/2014/main" id="{013781B4-8645-4BC8-B121-36F1ACE8AA3B}"/>
              </a:ext>
            </a:extLst>
          </p:cNvPr>
          <p:cNvSpPr/>
          <p:nvPr/>
        </p:nvSpPr>
        <p:spPr>
          <a:xfrm>
            <a:off x="4241800" y="0"/>
            <a:ext cx="4902200" cy="69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70C83BA2-CB77-445A-BB06-DB7F30F1FF6F}"/>
              </a:ext>
            </a:extLst>
          </p:cNvPr>
          <p:cNvSpPr txBox="1"/>
          <p:nvPr/>
        </p:nvSpPr>
        <p:spPr>
          <a:xfrm>
            <a:off x="5827776" y="39237"/>
            <a:ext cx="3183058" cy="461665"/>
          </a:xfrm>
          <a:prstGeom prst="rect">
            <a:avLst/>
          </a:prstGeom>
          <a:noFill/>
        </p:spPr>
        <p:txBody>
          <a:bodyPr wrap="square" rtlCol="0">
            <a:spAutoFit/>
          </a:bodyPr>
          <a:lstStyle/>
          <a:p>
            <a:pPr algn="r"/>
            <a:r>
              <a:rPr lang="it-IT" sz="1200" i="1" dirty="0"/>
              <a:t>RELATORE: Marcella Mariani – Marco Peppicelli</a:t>
            </a:r>
          </a:p>
          <a:p>
            <a:pPr algn="r"/>
            <a:r>
              <a:rPr lang="it-IT" sz="1200" b="1" i="1" dirty="0"/>
              <a:t>RUR UMBRIA 2023 – SECONDA TAPPA</a:t>
            </a:r>
          </a:p>
        </p:txBody>
      </p:sp>
      <p:pic>
        <p:nvPicPr>
          <p:cNvPr id="15" name="Immagine 14">
            <a:extLst>
              <a:ext uri="{FF2B5EF4-FFF2-40B4-BE49-F238E27FC236}">
                <a16:creationId xmlns:a16="http://schemas.microsoft.com/office/drawing/2014/main" id="{C4AAAE20-EBB8-4A26-BC6E-58E27F9E3F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293"/>
            <a:ext cx="5827776" cy="707136"/>
          </a:xfrm>
          <a:prstGeom prst="rect">
            <a:avLst/>
          </a:prstGeom>
        </p:spPr>
      </p:pic>
    </p:spTree>
    <p:extLst>
      <p:ext uri="{BB962C8B-B14F-4D97-AF65-F5344CB8AC3E}">
        <p14:creationId xmlns:p14="http://schemas.microsoft.com/office/powerpoint/2010/main" val="104360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11"/>
                                        </p:tgtEl>
                                        <p:attrNameLst>
                                          <p:attrName>style.color</p:attrName>
                                        </p:attrNameLst>
                                      </p:cBhvr>
                                      <p:to>
                                        <a:schemeClr val="bg1"/>
                                      </p:to>
                                    </p:animClr>
                                    <p:animClr clrSpc="rgb" dir="cw">
                                      <p:cBhvr>
                                        <p:cTn id="7" dur="250" autoRev="1" fill="remove"/>
                                        <p:tgtEl>
                                          <p:spTgt spid="11"/>
                                        </p:tgtEl>
                                        <p:attrNameLst>
                                          <p:attrName>fillcolor</p:attrName>
                                        </p:attrNameLst>
                                      </p:cBhvr>
                                      <p:to>
                                        <a:schemeClr val="bg1"/>
                                      </p:to>
                                    </p:animClr>
                                    <p:set>
                                      <p:cBhvr>
                                        <p:cTn id="8" dur="250" autoRev="1" fill="remove"/>
                                        <p:tgtEl>
                                          <p:spTgt spid="11"/>
                                        </p:tgtEl>
                                        <p:attrNameLst>
                                          <p:attrName>fill.type</p:attrName>
                                        </p:attrNameLst>
                                      </p:cBhvr>
                                      <p:to>
                                        <p:strVal val="solid"/>
                                      </p:to>
                                    </p:set>
                                    <p:set>
                                      <p:cBhvr>
                                        <p:cTn id="9" dur="250" autoRev="1" fill="remove"/>
                                        <p:tgtEl>
                                          <p:spTgt spid="1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magine 16">
            <a:extLst>
              <a:ext uri="{FF2B5EF4-FFF2-40B4-BE49-F238E27FC236}">
                <a16:creationId xmlns:a16="http://schemas.microsoft.com/office/drawing/2014/main" id="{10E08B0D-3686-A112-2E4A-3B9B5D5A93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53" y="6110736"/>
            <a:ext cx="8880181" cy="671805"/>
          </a:xfrm>
          <a:prstGeom prst="rect">
            <a:avLst/>
          </a:prstGeom>
        </p:spPr>
      </p:pic>
      <p:sp>
        <p:nvSpPr>
          <p:cNvPr id="13" name="Rettangolo 12">
            <a:extLst>
              <a:ext uri="{FF2B5EF4-FFF2-40B4-BE49-F238E27FC236}">
                <a16:creationId xmlns:a16="http://schemas.microsoft.com/office/drawing/2014/main" id="{5DF7EF31-B839-4625-A0F7-3676742915E8}"/>
              </a:ext>
            </a:extLst>
          </p:cNvPr>
          <p:cNvSpPr/>
          <p:nvPr/>
        </p:nvSpPr>
        <p:spPr>
          <a:xfrm>
            <a:off x="359148" y="737080"/>
            <a:ext cx="8357189" cy="5436553"/>
          </a:xfrm>
          <a:prstGeom prst="rect">
            <a:avLst/>
          </a:prstGeom>
        </p:spPr>
        <p:txBody>
          <a:bodyPr wrap="square">
            <a:spAutoFit/>
          </a:bodyPr>
          <a:lstStyle/>
          <a:p>
            <a:pPr>
              <a:lnSpc>
                <a:spcPct val="107000"/>
              </a:lnSpc>
              <a:spcBef>
                <a:spcPts val="600"/>
              </a:spcBef>
              <a:spcAft>
                <a:spcPts val="600"/>
              </a:spcAft>
            </a:pPr>
            <a:r>
              <a:rPr lang="it-IT" b="1" i="1" dirty="0">
                <a:solidFill>
                  <a:schemeClr val="accent4">
                    <a:lumMod val="50000"/>
                  </a:schemeClr>
                </a:solidFill>
                <a:latin typeface="Arial" panose="020B0604020202020204" pitchFamily="34" charset="0"/>
                <a:cs typeface="Arial" panose="020B0604020202020204" pitchFamily="34" charset="0"/>
              </a:rPr>
              <a:t>LINEE di INDIRIZZO della GIUNTA</a:t>
            </a:r>
          </a:p>
          <a:p>
            <a:pPr marL="269875" algn="just">
              <a:lnSpc>
                <a:spcPct val="107000"/>
              </a:lnSpc>
              <a:spcBef>
                <a:spcPts val="600"/>
              </a:spcBef>
              <a:spcAft>
                <a:spcPts val="600"/>
              </a:spcAft>
            </a:pPr>
            <a:r>
              <a:rPr lang="it-IT" b="1" i="1" dirty="0"/>
              <a:t>Riferimenti</a:t>
            </a:r>
          </a:p>
          <a:p>
            <a:pPr marL="555625" indent="-285750" algn="just">
              <a:lnSpc>
                <a:spcPct val="107000"/>
              </a:lnSpc>
              <a:spcBef>
                <a:spcPts val="600"/>
              </a:spcBef>
              <a:spcAft>
                <a:spcPts val="600"/>
              </a:spcAft>
              <a:buFont typeface="Arial" panose="020B0604020202020204" pitchFamily="34" charset="0"/>
              <a:buChar char="•"/>
            </a:pPr>
            <a:r>
              <a:rPr lang="it-IT" dirty="0"/>
              <a:t>«Convenzione delle nazioni Unite sui diritti delle persone con disabilità» … del 2006 ratificata in Italia con </a:t>
            </a:r>
            <a:r>
              <a:rPr lang="it-IT" u="sng" dirty="0"/>
              <a:t>Legge n. 18 del 2009</a:t>
            </a:r>
            <a:r>
              <a:rPr lang="it-IT" dirty="0"/>
              <a:t> - </a:t>
            </a:r>
            <a:r>
              <a:rPr lang="it-IT" i="1" dirty="0"/>
              <a:t>Vengono introdotti nuovi concetti di progettazione, tra i quali “</a:t>
            </a:r>
            <a:r>
              <a:rPr lang="it-IT" b="1" i="1" dirty="0"/>
              <a:t>progettazione universale</a:t>
            </a:r>
            <a:r>
              <a:rPr lang="it-IT" i="1" dirty="0"/>
              <a:t>” o “</a:t>
            </a:r>
            <a:r>
              <a:rPr lang="it-IT" b="1" i="1" dirty="0"/>
              <a:t>design for </a:t>
            </a:r>
            <a:r>
              <a:rPr lang="it-IT" b="1" i="1" dirty="0" err="1"/>
              <a:t>all</a:t>
            </a:r>
            <a:r>
              <a:rPr lang="it-IT" i="1" dirty="0"/>
              <a:t>” e “</a:t>
            </a:r>
            <a:r>
              <a:rPr lang="it-IT" b="1" i="1" dirty="0"/>
              <a:t>accomodamento ragionevole”.</a:t>
            </a:r>
            <a:endParaRPr lang="it-IT" i="1" dirty="0"/>
          </a:p>
          <a:p>
            <a:pPr marL="555625" indent="-285750" algn="just">
              <a:lnSpc>
                <a:spcPct val="107000"/>
              </a:lnSpc>
              <a:spcBef>
                <a:spcPts val="600"/>
              </a:spcBef>
              <a:spcAft>
                <a:spcPts val="600"/>
              </a:spcAft>
              <a:buFont typeface="Arial" panose="020B0604020202020204" pitchFamily="34" charset="0"/>
              <a:buChar char="•"/>
            </a:pPr>
            <a:r>
              <a:rPr lang="it-IT" dirty="0"/>
              <a:t>«Programma biennale d’Azione per la promozione dei diritti e l’integrazione delle persone con disabilità”: viene superato l’approccio precedente, incentrato “sull’eliminazione delle barriere architettoniche”, spostando l’obiettivo verso il </a:t>
            </a:r>
            <a:r>
              <a:rPr lang="it-IT" b="1" dirty="0"/>
              <a:t>concetto di accessibilità integrata e coniugata all’inclusione delle persone con disabilità</a:t>
            </a:r>
          </a:p>
          <a:p>
            <a:pPr marL="555625" indent="-285750" algn="just">
              <a:lnSpc>
                <a:spcPct val="107000"/>
              </a:lnSpc>
              <a:spcBef>
                <a:spcPts val="600"/>
              </a:spcBef>
              <a:spcAft>
                <a:spcPts val="600"/>
              </a:spcAft>
              <a:buFont typeface="Arial" panose="020B0604020202020204" pitchFamily="34" charset="0"/>
              <a:buChar char="•"/>
            </a:pPr>
            <a:r>
              <a:rPr lang="it-IT" dirty="0"/>
              <a:t>«Strategia europea sulla disabilità 2010-2020» … impegno per un'Europa senza barriere - </a:t>
            </a:r>
            <a:r>
              <a:rPr lang="it-IT" b="1" dirty="0"/>
              <a:t>piena partecipazione delle persone disabili alla società e all'economia </a:t>
            </a:r>
            <a:r>
              <a:rPr lang="it-IT" dirty="0"/>
              <a:t>La strategia è incentrata sull'eliminazione delle barriere attraverso otto ambiti di azione principali: l'accessibilità, la partecipazione, l'uguaglianza, l'occupazione, l'istruzione e la formazione, la protezione sociale, la salute e le azioni esterne </a:t>
            </a:r>
            <a:endParaRPr lang="it-IT"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ttangolo 6">
            <a:extLst>
              <a:ext uri="{FF2B5EF4-FFF2-40B4-BE49-F238E27FC236}">
                <a16:creationId xmlns:a16="http://schemas.microsoft.com/office/drawing/2014/main" id="{29ABE0B0-76D0-4DA8-8950-B5179905B5AC}"/>
              </a:ext>
            </a:extLst>
          </p:cNvPr>
          <p:cNvSpPr/>
          <p:nvPr/>
        </p:nvSpPr>
        <p:spPr>
          <a:xfrm>
            <a:off x="4241800" y="0"/>
            <a:ext cx="4902200" cy="69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11BA3B18-63B7-4846-8D94-6AF91A580B77}"/>
              </a:ext>
            </a:extLst>
          </p:cNvPr>
          <p:cNvSpPr txBox="1"/>
          <p:nvPr/>
        </p:nvSpPr>
        <p:spPr>
          <a:xfrm>
            <a:off x="5827776" y="39237"/>
            <a:ext cx="3183058" cy="461665"/>
          </a:xfrm>
          <a:prstGeom prst="rect">
            <a:avLst/>
          </a:prstGeom>
          <a:noFill/>
        </p:spPr>
        <p:txBody>
          <a:bodyPr wrap="square" rtlCol="0">
            <a:spAutoFit/>
          </a:bodyPr>
          <a:lstStyle/>
          <a:p>
            <a:pPr algn="r"/>
            <a:r>
              <a:rPr lang="it-IT" sz="1200" i="1" dirty="0"/>
              <a:t>RELATORE: Marcella Mariani – Marco Peppicelli</a:t>
            </a:r>
          </a:p>
          <a:p>
            <a:pPr algn="r"/>
            <a:r>
              <a:rPr lang="it-IT" sz="1200" b="1" i="1" dirty="0"/>
              <a:t>RUR UMBRIA 2023 – SECONDA TAPPA</a:t>
            </a:r>
          </a:p>
        </p:txBody>
      </p:sp>
      <p:pic>
        <p:nvPicPr>
          <p:cNvPr id="9" name="Immagine 8">
            <a:extLst>
              <a:ext uri="{FF2B5EF4-FFF2-40B4-BE49-F238E27FC236}">
                <a16:creationId xmlns:a16="http://schemas.microsoft.com/office/drawing/2014/main" id="{799E4480-6BCA-42A2-AABC-61DEAE6384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293"/>
            <a:ext cx="5827776" cy="707136"/>
          </a:xfrm>
          <a:prstGeom prst="rect">
            <a:avLst/>
          </a:prstGeom>
        </p:spPr>
      </p:pic>
    </p:spTree>
    <p:extLst>
      <p:ext uri="{BB962C8B-B14F-4D97-AF65-F5344CB8AC3E}">
        <p14:creationId xmlns:p14="http://schemas.microsoft.com/office/powerpoint/2010/main" val="364528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3F3ADEE7-8934-2B2B-85BB-CB61D63188E0}"/>
              </a:ext>
            </a:extLst>
          </p:cNvPr>
          <p:cNvSpPr/>
          <p:nvPr/>
        </p:nvSpPr>
        <p:spPr>
          <a:xfrm>
            <a:off x="4241800" y="0"/>
            <a:ext cx="4902200" cy="69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820037C4-BF49-4469-4CC9-615683DF52E6}"/>
              </a:ext>
            </a:extLst>
          </p:cNvPr>
          <p:cNvSpPr txBox="1"/>
          <p:nvPr/>
        </p:nvSpPr>
        <p:spPr>
          <a:xfrm>
            <a:off x="5827776" y="39237"/>
            <a:ext cx="3183058" cy="461665"/>
          </a:xfrm>
          <a:prstGeom prst="rect">
            <a:avLst/>
          </a:prstGeom>
          <a:noFill/>
        </p:spPr>
        <p:txBody>
          <a:bodyPr wrap="square" rtlCol="0">
            <a:spAutoFit/>
          </a:bodyPr>
          <a:lstStyle/>
          <a:p>
            <a:pPr algn="r"/>
            <a:r>
              <a:rPr lang="it-IT" sz="1200" i="1" dirty="0"/>
              <a:t>RELATORE: Marcella Mariani – Marco Peppicelli</a:t>
            </a:r>
          </a:p>
          <a:p>
            <a:pPr algn="r"/>
            <a:r>
              <a:rPr lang="it-IT" sz="1200" b="1" i="1" dirty="0"/>
              <a:t>RUR UMBRIA 2023 – SECONDA TAPPA</a:t>
            </a:r>
          </a:p>
        </p:txBody>
      </p:sp>
      <p:pic>
        <p:nvPicPr>
          <p:cNvPr id="3" name="Immagine 2">
            <a:extLst>
              <a:ext uri="{FF2B5EF4-FFF2-40B4-BE49-F238E27FC236}">
                <a16:creationId xmlns:a16="http://schemas.microsoft.com/office/drawing/2014/main" id="{3691FD34-3472-7BE7-FBD2-C303300FC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93"/>
            <a:ext cx="5827776" cy="707136"/>
          </a:xfrm>
          <a:prstGeom prst="rect">
            <a:avLst/>
          </a:prstGeom>
        </p:spPr>
      </p:pic>
      <p:sp>
        <p:nvSpPr>
          <p:cNvPr id="20" name="Google Shape;97;p2">
            <a:extLst>
              <a:ext uri="{FF2B5EF4-FFF2-40B4-BE49-F238E27FC236}">
                <a16:creationId xmlns:a16="http://schemas.microsoft.com/office/drawing/2014/main" id="{BF53C9DA-7C99-46C6-8C32-95565BB3587B}"/>
              </a:ext>
            </a:extLst>
          </p:cNvPr>
          <p:cNvSpPr/>
          <p:nvPr/>
        </p:nvSpPr>
        <p:spPr>
          <a:xfrm>
            <a:off x="2635761" y="887267"/>
            <a:ext cx="5484251" cy="5412893"/>
          </a:xfrm>
          <a:prstGeom prst="triangle">
            <a:avLst>
              <a:gd name="adj" fmla="val 50000"/>
            </a:avLst>
          </a:prstGeom>
          <a:solidFill>
            <a:schemeClr val="accent4">
              <a:lumMod val="40000"/>
              <a:lumOff val="60000"/>
            </a:schemeClr>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dirty="0"/>
          </a:p>
        </p:txBody>
      </p:sp>
      <p:sp>
        <p:nvSpPr>
          <p:cNvPr id="21" name="Google Shape;98;p2">
            <a:extLst>
              <a:ext uri="{FF2B5EF4-FFF2-40B4-BE49-F238E27FC236}">
                <a16:creationId xmlns:a16="http://schemas.microsoft.com/office/drawing/2014/main" id="{5BD122E9-29B0-4E2B-BA8E-A5746D4525E2}"/>
              </a:ext>
            </a:extLst>
          </p:cNvPr>
          <p:cNvSpPr/>
          <p:nvPr/>
        </p:nvSpPr>
        <p:spPr>
          <a:xfrm>
            <a:off x="4594029" y="1515819"/>
            <a:ext cx="1709902" cy="476078"/>
          </a:xfrm>
          <a:prstGeom prst="roundRect">
            <a:avLst>
              <a:gd name="adj" fmla="val 16667"/>
            </a:avLst>
          </a:prstGeom>
          <a:solidFill>
            <a:schemeClr val="lt1">
              <a:alpha val="89803"/>
            </a:schemeClr>
          </a:solidFill>
          <a:ln w="19050" cap="flat" cmpd="sng">
            <a:solidFill>
              <a:srgbClr val="00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dirty="0"/>
          </a:p>
        </p:txBody>
      </p:sp>
      <p:sp>
        <p:nvSpPr>
          <p:cNvPr id="22" name="Google Shape;99;p2">
            <a:extLst>
              <a:ext uri="{FF2B5EF4-FFF2-40B4-BE49-F238E27FC236}">
                <a16:creationId xmlns:a16="http://schemas.microsoft.com/office/drawing/2014/main" id="{B91A0D00-22B1-4BBF-B11E-2A41C4E793E4}"/>
              </a:ext>
            </a:extLst>
          </p:cNvPr>
          <p:cNvSpPr txBox="1"/>
          <p:nvPr/>
        </p:nvSpPr>
        <p:spPr>
          <a:xfrm>
            <a:off x="4510059" y="1304578"/>
            <a:ext cx="1883852" cy="840553"/>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endParaRPr b="1"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None/>
            </a:pPr>
            <a:r>
              <a:rPr lang="it-IT" sz="1400" dirty="0">
                <a:sym typeface="Calibri"/>
              </a:rPr>
              <a:t>realizzazione </a:t>
            </a:r>
          </a:p>
          <a:p>
            <a:pPr marL="0" marR="0" lvl="0" indent="0" algn="ctr" rtl="0">
              <a:lnSpc>
                <a:spcPct val="90000"/>
              </a:lnSpc>
              <a:spcBef>
                <a:spcPts val="0"/>
              </a:spcBef>
              <a:spcAft>
                <a:spcPts val="0"/>
              </a:spcAft>
              <a:buNone/>
            </a:pPr>
            <a:r>
              <a:rPr lang="it-IT" sz="1400" dirty="0">
                <a:sym typeface="Calibri"/>
              </a:rPr>
              <a:t> monitoraggio </a:t>
            </a:r>
            <a:endParaRPr sz="1400" dirty="0">
              <a:sym typeface="Calibri"/>
            </a:endParaRPr>
          </a:p>
          <a:p>
            <a:pPr marL="0" marR="0" lvl="0" indent="0" algn="ctr" rtl="0">
              <a:lnSpc>
                <a:spcPct val="90000"/>
              </a:lnSpc>
              <a:spcBef>
                <a:spcPts val="0"/>
              </a:spcBef>
              <a:spcAft>
                <a:spcPts val="0"/>
              </a:spcAft>
              <a:buNone/>
            </a:pPr>
            <a:endParaRPr sz="1700" b="1" dirty="0">
              <a:solidFill>
                <a:schemeClr val="dk1"/>
              </a:solidFill>
              <a:latin typeface="Calibri"/>
              <a:ea typeface="Calibri"/>
              <a:cs typeface="Calibri"/>
              <a:sym typeface="Calibri"/>
            </a:endParaRPr>
          </a:p>
        </p:txBody>
      </p:sp>
      <p:sp>
        <p:nvSpPr>
          <p:cNvPr id="23" name="Google Shape;100;p2">
            <a:extLst>
              <a:ext uri="{FF2B5EF4-FFF2-40B4-BE49-F238E27FC236}">
                <a16:creationId xmlns:a16="http://schemas.microsoft.com/office/drawing/2014/main" id="{9EB1FEDD-7A7E-4AC0-B539-2FDA3F84B8D8}"/>
              </a:ext>
            </a:extLst>
          </p:cNvPr>
          <p:cNvSpPr/>
          <p:nvPr/>
        </p:nvSpPr>
        <p:spPr>
          <a:xfrm>
            <a:off x="4032416" y="2231688"/>
            <a:ext cx="2753430" cy="558379"/>
          </a:xfrm>
          <a:prstGeom prst="roundRect">
            <a:avLst>
              <a:gd name="adj" fmla="val 16667"/>
            </a:avLst>
          </a:prstGeom>
          <a:solidFill>
            <a:schemeClr val="lt1">
              <a:alpha val="89803"/>
            </a:schemeClr>
          </a:solidFill>
          <a:ln w="19050" cap="flat" cmpd="sng">
            <a:solidFill>
              <a:srgbClr val="00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24" name="Google Shape;101;p2">
            <a:extLst>
              <a:ext uri="{FF2B5EF4-FFF2-40B4-BE49-F238E27FC236}">
                <a16:creationId xmlns:a16="http://schemas.microsoft.com/office/drawing/2014/main" id="{91B1A9DB-AFFB-4681-A5D7-C37B91F8D8F3}"/>
              </a:ext>
            </a:extLst>
          </p:cNvPr>
          <p:cNvSpPr txBox="1"/>
          <p:nvPr/>
        </p:nvSpPr>
        <p:spPr>
          <a:xfrm>
            <a:off x="4039643" y="2141926"/>
            <a:ext cx="2738976" cy="769645"/>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r>
              <a:rPr lang="it-IT" sz="1400" dirty="0">
                <a:sym typeface="Calibri"/>
              </a:rPr>
              <a:t>Programmazione OOPP</a:t>
            </a:r>
          </a:p>
          <a:p>
            <a:pPr marL="0" marR="0" lvl="0" indent="0" algn="ctr" rtl="0">
              <a:lnSpc>
                <a:spcPct val="90000"/>
              </a:lnSpc>
              <a:spcBef>
                <a:spcPts val="0"/>
              </a:spcBef>
              <a:spcAft>
                <a:spcPts val="0"/>
              </a:spcAft>
              <a:buNone/>
            </a:pPr>
            <a:r>
              <a:rPr lang="it-IT" sz="1400" dirty="0">
                <a:sym typeface="Calibri"/>
              </a:rPr>
              <a:t>Piano triennale – elenco annuale </a:t>
            </a:r>
          </a:p>
        </p:txBody>
      </p:sp>
      <p:sp>
        <p:nvSpPr>
          <p:cNvPr id="25" name="Google Shape;102;p2">
            <a:extLst>
              <a:ext uri="{FF2B5EF4-FFF2-40B4-BE49-F238E27FC236}">
                <a16:creationId xmlns:a16="http://schemas.microsoft.com/office/drawing/2014/main" id="{489A3466-86F7-4F55-B2F0-1176A408D3F3}"/>
              </a:ext>
            </a:extLst>
          </p:cNvPr>
          <p:cNvSpPr/>
          <p:nvPr/>
        </p:nvSpPr>
        <p:spPr>
          <a:xfrm>
            <a:off x="5698951" y="3083349"/>
            <a:ext cx="3115411" cy="794913"/>
          </a:xfrm>
          <a:prstGeom prst="roundRect">
            <a:avLst>
              <a:gd name="adj" fmla="val 16667"/>
            </a:avLst>
          </a:prstGeom>
          <a:solidFill>
            <a:schemeClr val="lt1">
              <a:alpha val="89803"/>
            </a:schemeClr>
          </a:solidFill>
          <a:ln w="28575" cap="flat" cmpd="sng">
            <a:solidFill>
              <a:srgbClr val="0000FF"/>
            </a:solidFill>
            <a:prstDash val="solid"/>
            <a:miter lim="800000"/>
            <a:headEnd type="none" w="sm" len="sm"/>
            <a:tailEnd type="none" w="sm" len="sm"/>
          </a:ln>
        </p:spPr>
        <p:txBody>
          <a:bodyPr spcFirstLastPara="1" wrap="square" lIns="91425" tIns="91425" rIns="91425" bIns="91425" anchor="ctr" anchorCtr="0">
            <a:noAutofit/>
          </a:bodyPr>
          <a:lstStyle/>
          <a:p>
            <a:endParaRPr lang="it-IT" dirty="0"/>
          </a:p>
          <a:p>
            <a:pPr algn="ctr"/>
            <a:r>
              <a:rPr lang="it-IT" sz="1300" dirty="0"/>
              <a:t>Adozione di norme e buone pratiche per manutenzione dell’esistente e nuova realizzazione di OOPP in generale e di opere di urbanizzazione. </a:t>
            </a:r>
          </a:p>
          <a:p>
            <a:pPr marL="0" lvl="0" indent="0" algn="l" rtl="0">
              <a:spcBef>
                <a:spcPts val="0"/>
              </a:spcBef>
              <a:spcAft>
                <a:spcPts val="0"/>
              </a:spcAft>
              <a:buNone/>
            </a:pPr>
            <a:endParaRPr sz="1500" dirty="0"/>
          </a:p>
        </p:txBody>
      </p:sp>
      <p:sp>
        <p:nvSpPr>
          <p:cNvPr id="29" name="Google Shape;106;p2">
            <a:extLst>
              <a:ext uri="{FF2B5EF4-FFF2-40B4-BE49-F238E27FC236}">
                <a16:creationId xmlns:a16="http://schemas.microsoft.com/office/drawing/2014/main" id="{24F3B616-3EA7-4D6C-9BB4-757D316A904E}"/>
              </a:ext>
            </a:extLst>
          </p:cNvPr>
          <p:cNvSpPr/>
          <p:nvPr/>
        </p:nvSpPr>
        <p:spPr>
          <a:xfrm>
            <a:off x="1620886" y="5220510"/>
            <a:ext cx="3819742" cy="965927"/>
          </a:xfrm>
          <a:prstGeom prst="roundRect">
            <a:avLst>
              <a:gd name="adj" fmla="val 16667"/>
            </a:avLst>
          </a:prstGeom>
          <a:solidFill>
            <a:schemeClr val="lt1">
              <a:alpha val="89803"/>
            </a:schemeClr>
          </a:solidFill>
          <a:ln w="2857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2" name="Rettangolo 1">
            <a:extLst>
              <a:ext uri="{FF2B5EF4-FFF2-40B4-BE49-F238E27FC236}">
                <a16:creationId xmlns:a16="http://schemas.microsoft.com/office/drawing/2014/main" id="{96A641F3-A11D-47C9-9230-CC49D1983EE6}"/>
              </a:ext>
            </a:extLst>
          </p:cNvPr>
          <p:cNvSpPr/>
          <p:nvPr/>
        </p:nvSpPr>
        <p:spPr>
          <a:xfrm>
            <a:off x="-3578723" y="3195471"/>
            <a:ext cx="3912916" cy="584775"/>
          </a:xfrm>
          <a:prstGeom prst="rect">
            <a:avLst/>
          </a:prstGeom>
        </p:spPr>
        <p:txBody>
          <a:bodyPr wrap="square">
            <a:spAutoFit/>
          </a:bodyPr>
          <a:lstStyle/>
          <a:p>
            <a:r>
              <a:rPr lang="it-IT" sz="1600" dirty="0"/>
              <a:t>GARANTIRE LE CONDIZIONI  PER LO SVILUPPO DEL POTENZIALE  UMANO </a:t>
            </a:r>
          </a:p>
        </p:txBody>
      </p:sp>
      <p:sp>
        <p:nvSpPr>
          <p:cNvPr id="7" name="Rettangolo 6">
            <a:extLst>
              <a:ext uri="{FF2B5EF4-FFF2-40B4-BE49-F238E27FC236}">
                <a16:creationId xmlns:a16="http://schemas.microsoft.com/office/drawing/2014/main" id="{18D812F5-64E3-4F9B-B0AC-41FB0ED8D64D}"/>
              </a:ext>
            </a:extLst>
          </p:cNvPr>
          <p:cNvSpPr/>
          <p:nvPr/>
        </p:nvSpPr>
        <p:spPr>
          <a:xfrm>
            <a:off x="189084" y="954567"/>
            <a:ext cx="5502711" cy="707886"/>
          </a:xfrm>
          <a:prstGeom prst="rect">
            <a:avLst/>
          </a:prstGeom>
        </p:spPr>
        <p:txBody>
          <a:bodyPr wrap="square">
            <a:spAutoFit/>
          </a:bodyPr>
          <a:lstStyle/>
          <a:p>
            <a:r>
              <a:rPr lang="it-IT" sz="2000" b="1" dirty="0">
                <a:ln w="0"/>
                <a:solidFill>
                  <a:schemeClr val="accent4">
                    <a:lumMod val="50000"/>
                  </a:schemeClr>
                </a:solidFill>
                <a:effectLst>
                  <a:outerShdw blurRad="38100" dist="25400" dir="5400000" algn="ctr" rotWithShape="0">
                    <a:srgbClr val="6E747A">
                      <a:alpha val="43000"/>
                    </a:srgbClr>
                  </a:outerShdw>
                </a:effectLst>
              </a:rPr>
              <a:t>IL PROCESSO DI FORMAZIONE </a:t>
            </a:r>
          </a:p>
          <a:p>
            <a:r>
              <a:rPr lang="it-IT" sz="2000" b="1" dirty="0">
                <a:ln w="0"/>
                <a:solidFill>
                  <a:schemeClr val="accent4">
                    <a:lumMod val="50000"/>
                  </a:schemeClr>
                </a:solidFill>
                <a:effectLst>
                  <a:outerShdw blurRad="38100" dist="25400" dir="5400000" algn="ctr" rotWithShape="0">
                    <a:srgbClr val="6E747A">
                      <a:alpha val="43000"/>
                    </a:srgbClr>
                  </a:outerShdw>
                </a:effectLst>
              </a:rPr>
              <a:t>DEL P.E.B.A. - </a:t>
            </a:r>
            <a:r>
              <a:rPr lang="it-IT" sz="2000" b="1" dirty="0" err="1">
                <a:ln w="0"/>
                <a:solidFill>
                  <a:schemeClr val="accent4">
                    <a:lumMod val="50000"/>
                  </a:schemeClr>
                </a:solidFill>
                <a:effectLst>
                  <a:outerShdw blurRad="38100" dist="25400" dir="5400000" algn="ctr" rotWithShape="0">
                    <a:srgbClr val="6E747A">
                      <a:alpha val="43000"/>
                    </a:srgbClr>
                  </a:outerShdw>
                </a:effectLst>
              </a:rPr>
              <a:t>CdC</a:t>
            </a:r>
            <a:endParaRPr lang="it-IT" sz="2000" b="1" dirty="0">
              <a:ln w="0"/>
              <a:solidFill>
                <a:schemeClr val="accent4">
                  <a:lumMod val="50000"/>
                </a:schemeClr>
              </a:solidFill>
              <a:effectLst>
                <a:outerShdw blurRad="38100" dist="25400" dir="5400000" algn="ctr" rotWithShape="0">
                  <a:srgbClr val="6E747A">
                    <a:alpha val="43000"/>
                  </a:srgbClr>
                </a:outerShdw>
              </a:effectLst>
            </a:endParaRPr>
          </a:p>
        </p:txBody>
      </p:sp>
      <p:sp>
        <p:nvSpPr>
          <p:cNvPr id="12" name="Rettangolo 11">
            <a:extLst>
              <a:ext uri="{FF2B5EF4-FFF2-40B4-BE49-F238E27FC236}">
                <a16:creationId xmlns:a16="http://schemas.microsoft.com/office/drawing/2014/main" id="{AC92D2F7-1519-4FA3-B80C-97AC7617C85E}"/>
              </a:ext>
            </a:extLst>
          </p:cNvPr>
          <p:cNvSpPr/>
          <p:nvPr/>
        </p:nvSpPr>
        <p:spPr>
          <a:xfrm>
            <a:off x="-4005008" y="2326211"/>
            <a:ext cx="3824765" cy="369332"/>
          </a:xfrm>
          <a:prstGeom prst="rect">
            <a:avLst/>
          </a:prstGeom>
        </p:spPr>
        <p:txBody>
          <a:bodyPr wrap="none">
            <a:spAutoFit/>
          </a:bodyPr>
          <a:lstStyle/>
          <a:p>
            <a:r>
              <a:rPr lang="it-IT" b="1" dirty="0">
                <a:solidFill>
                  <a:srgbClr val="0070C0"/>
                </a:solidFill>
                <a:latin typeface="TrebuchetMS-Bold"/>
              </a:rPr>
              <a:t>TARGET e STRUMENTI DI ATTUAZIONE</a:t>
            </a:r>
            <a:endParaRPr lang="it-IT" dirty="0">
              <a:solidFill>
                <a:srgbClr val="0070C0"/>
              </a:solidFill>
            </a:endParaRPr>
          </a:p>
        </p:txBody>
      </p:sp>
      <p:pic>
        <p:nvPicPr>
          <p:cNvPr id="13" name="Immagine 12">
            <a:extLst>
              <a:ext uri="{FF2B5EF4-FFF2-40B4-BE49-F238E27FC236}">
                <a16:creationId xmlns:a16="http://schemas.microsoft.com/office/drawing/2014/main" id="{4F0E5D0D-36D0-4C92-9FE0-421B1FEB87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503" y="5566186"/>
            <a:ext cx="961926" cy="914423"/>
          </a:xfrm>
          <a:prstGeom prst="rect">
            <a:avLst/>
          </a:prstGeom>
        </p:spPr>
      </p:pic>
      <p:sp>
        <p:nvSpPr>
          <p:cNvPr id="4" name="Rettangolo 3">
            <a:extLst>
              <a:ext uri="{FF2B5EF4-FFF2-40B4-BE49-F238E27FC236}">
                <a16:creationId xmlns:a16="http://schemas.microsoft.com/office/drawing/2014/main" id="{4715DC02-9804-45D7-9949-326D8D1075C7}"/>
              </a:ext>
            </a:extLst>
          </p:cNvPr>
          <p:cNvSpPr/>
          <p:nvPr/>
        </p:nvSpPr>
        <p:spPr>
          <a:xfrm>
            <a:off x="1166963" y="5072872"/>
            <a:ext cx="4282017" cy="984885"/>
          </a:xfrm>
          <a:prstGeom prst="rect">
            <a:avLst/>
          </a:prstGeom>
        </p:spPr>
        <p:txBody>
          <a:bodyPr wrap="square">
            <a:spAutoFit/>
          </a:bodyPr>
          <a:lstStyle/>
          <a:p>
            <a:endParaRPr lang="it-IT" sz="1600" dirty="0"/>
          </a:p>
          <a:p>
            <a:pPr lvl="1" algn="ctr"/>
            <a:r>
              <a:rPr lang="it-IT" sz="1400" dirty="0"/>
              <a:t>percorso partecipato verso l’esterno</a:t>
            </a:r>
          </a:p>
          <a:p>
            <a:pPr lvl="1" algn="ctr"/>
            <a:r>
              <a:rPr lang="it-IT" sz="1400" dirty="0"/>
              <a:t>soggetti coinvolti  = PARTNER DI PROGETTO  scelte  aderenti alle esigenze di chi vive gli spazi</a:t>
            </a:r>
          </a:p>
        </p:txBody>
      </p:sp>
      <p:sp>
        <p:nvSpPr>
          <p:cNvPr id="31" name="Google Shape;106;p2">
            <a:extLst>
              <a:ext uri="{FF2B5EF4-FFF2-40B4-BE49-F238E27FC236}">
                <a16:creationId xmlns:a16="http://schemas.microsoft.com/office/drawing/2014/main" id="{142FDF44-FD7C-4A5B-B7CE-179FCB50372C}"/>
              </a:ext>
            </a:extLst>
          </p:cNvPr>
          <p:cNvSpPr/>
          <p:nvPr/>
        </p:nvSpPr>
        <p:spPr>
          <a:xfrm>
            <a:off x="5570126" y="5208527"/>
            <a:ext cx="3373062" cy="965927"/>
          </a:xfrm>
          <a:prstGeom prst="roundRect">
            <a:avLst>
              <a:gd name="adj" fmla="val 16667"/>
            </a:avLst>
          </a:prstGeom>
          <a:solidFill>
            <a:schemeClr val="lt1">
              <a:alpha val="89803"/>
            </a:schemeClr>
          </a:solidFill>
          <a:ln w="2857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8" name="Rettangolo 7">
            <a:extLst>
              <a:ext uri="{FF2B5EF4-FFF2-40B4-BE49-F238E27FC236}">
                <a16:creationId xmlns:a16="http://schemas.microsoft.com/office/drawing/2014/main" id="{576988AA-F45E-4261-8AAB-C46EECB7416B}"/>
              </a:ext>
            </a:extLst>
          </p:cNvPr>
          <p:cNvSpPr/>
          <p:nvPr/>
        </p:nvSpPr>
        <p:spPr>
          <a:xfrm>
            <a:off x="5570126" y="5220510"/>
            <a:ext cx="3564761" cy="954107"/>
          </a:xfrm>
          <a:prstGeom prst="rect">
            <a:avLst/>
          </a:prstGeom>
        </p:spPr>
        <p:txBody>
          <a:bodyPr wrap="square">
            <a:spAutoFit/>
          </a:bodyPr>
          <a:lstStyle/>
          <a:p>
            <a:pPr algn="ctr"/>
            <a:r>
              <a:rPr lang="it-IT" sz="1400" dirty="0"/>
              <a:t>percorso partecipato verso l’interno</a:t>
            </a:r>
          </a:p>
          <a:p>
            <a:pPr algn="ctr"/>
            <a:r>
              <a:rPr lang="it-IT" sz="1400" dirty="0"/>
              <a:t>gruppo di lavoro interno all’ente multidisciplinare  - costruzione di azioni coordinate</a:t>
            </a:r>
          </a:p>
        </p:txBody>
      </p:sp>
      <p:grpSp>
        <p:nvGrpSpPr>
          <p:cNvPr id="18" name="Gruppo 17">
            <a:extLst>
              <a:ext uri="{FF2B5EF4-FFF2-40B4-BE49-F238E27FC236}">
                <a16:creationId xmlns:a16="http://schemas.microsoft.com/office/drawing/2014/main" id="{35F7A81D-197F-F9E3-DDDE-7225A782700D}"/>
              </a:ext>
            </a:extLst>
          </p:cNvPr>
          <p:cNvGrpSpPr/>
          <p:nvPr/>
        </p:nvGrpSpPr>
        <p:grpSpPr>
          <a:xfrm>
            <a:off x="3183188" y="4205345"/>
            <a:ext cx="3966393" cy="900803"/>
            <a:chOff x="1501037" y="3971637"/>
            <a:chExt cx="3966393" cy="900803"/>
          </a:xfrm>
        </p:grpSpPr>
        <p:sp>
          <p:nvSpPr>
            <p:cNvPr id="27" name="Google Shape;104;p2">
              <a:extLst>
                <a:ext uri="{FF2B5EF4-FFF2-40B4-BE49-F238E27FC236}">
                  <a16:creationId xmlns:a16="http://schemas.microsoft.com/office/drawing/2014/main" id="{083D08EA-175D-4F76-91DF-357B68D95314}"/>
                </a:ext>
              </a:extLst>
            </p:cNvPr>
            <p:cNvSpPr/>
            <p:nvPr/>
          </p:nvSpPr>
          <p:spPr>
            <a:xfrm>
              <a:off x="1933645" y="4186806"/>
              <a:ext cx="3515335" cy="685634"/>
            </a:xfrm>
            <a:prstGeom prst="roundRect">
              <a:avLst>
                <a:gd name="adj" fmla="val 16667"/>
              </a:avLst>
            </a:prstGeom>
            <a:solidFill>
              <a:schemeClr val="lt1">
                <a:alpha val="89803"/>
              </a:schemeClr>
            </a:solidFill>
            <a:ln w="2857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500" dirty="0"/>
            </a:p>
          </p:txBody>
        </p:sp>
        <p:sp>
          <p:nvSpPr>
            <p:cNvPr id="33" name="Rettangolo 32">
              <a:extLst>
                <a:ext uri="{FF2B5EF4-FFF2-40B4-BE49-F238E27FC236}">
                  <a16:creationId xmlns:a16="http://schemas.microsoft.com/office/drawing/2014/main" id="{8271DF98-AF80-47DD-B81C-4923DBB64524}"/>
                </a:ext>
              </a:extLst>
            </p:cNvPr>
            <p:cNvSpPr/>
            <p:nvPr/>
          </p:nvSpPr>
          <p:spPr>
            <a:xfrm>
              <a:off x="1501037" y="3971637"/>
              <a:ext cx="3966393" cy="769441"/>
            </a:xfrm>
            <a:prstGeom prst="rect">
              <a:avLst/>
            </a:prstGeom>
          </p:spPr>
          <p:txBody>
            <a:bodyPr wrap="square">
              <a:spAutoFit/>
            </a:bodyPr>
            <a:lstStyle/>
            <a:p>
              <a:endParaRPr lang="it-IT" sz="1600" dirty="0"/>
            </a:p>
            <a:p>
              <a:pPr lvl="1" algn="ctr"/>
              <a:r>
                <a:rPr lang="it-IT" sz="1400" dirty="0"/>
                <a:t>analisi del contesto di riferimento individuato</a:t>
              </a:r>
            </a:p>
            <a:p>
              <a:pPr lvl="1" algn="ctr"/>
              <a:r>
                <a:rPr lang="it-IT" sz="1400" dirty="0"/>
                <a:t>messa a sistema di azioni già intraprese</a:t>
              </a:r>
            </a:p>
          </p:txBody>
        </p:sp>
      </p:grpSp>
      <p:sp>
        <p:nvSpPr>
          <p:cNvPr id="34" name="Google Shape;102;p2">
            <a:extLst>
              <a:ext uri="{FF2B5EF4-FFF2-40B4-BE49-F238E27FC236}">
                <a16:creationId xmlns:a16="http://schemas.microsoft.com/office/drawing/2014/main" id="{895B920A-6F3F-4873-9940-31F79BD5C036}"/>
              </a:ext>
            </a:extLst>
          </p:cNvPr>
          <p:cNvSpPr/>
          <p:nvPr/>
        </p:nvSpPr>
        <p:spPr>
          <a:xfrm>
            <a:off x="2333569" y="3086259"/>
            <a:ext cx="3115411" cy="794913"/>
          </a:xfrm>
          <a:prstGeom prst="roundRect">
            <a:avLst>
              <a:gd name="adj" fmla="val 16667"/>
            </a:avLst>
          </a:prstGeom>
          <a:solidFill>
            <a:schemeClr val="lt1">
              <a:alpha val="89803"/>
            </a:schemeClr>
          </a:solidFill>
          <a:ln w="28575" cap="flat" cmpd="sng">
            <a:solidFill>
              <a:srgbClr val="0000FF"/>
            </a:solidFill>
            <a:prstDash val="solid"/>
            <a:miter lim="800000"/>
            <a:headEnd type="none" w="sm" len="sm"/>
            <a:tailEnd type="none" w="sm" len="sm"/>
          </a:ln>
        </p:spPr>
        <p:txBody>
          <a:bodyPr spcFirstLastPara="1" wrap="square" lIns="91425" tIns="91425" rIns="91425" bIns="91425" anchor="ctr" anchorCtr="0">
            <a:noAutofit/>
          </a:bodyPr>
          <a:lstStyle/>
          <a:p>
            <a:endParaRPr lang="it-IT" dirty="0"/>
          </a:p>
          <a:p>
            <a:pPr algn="ctr"/>
            <a:r>
              <a:rPr lang="it-IT" sz="1300" dirty="0"/>
              <a:t>Individuazione delle azioni progettuali per conseguimento accessibilità degli spazi urbani e degli edifici selezionati</a:t>
            </a:r>
          </a:p>
          <a:p>
            <a:endParaRPr sz="1500" dirty="0"/>
          </a:p>
        </p:txBody>
      </p:sp>
      <p:sp>
        <p:nvSpPr>
          <p:cNvPr id="36" name="Google Shape;212;g23dddc47629_5_282">
            <a:extLst>
              <a:ext uri="{FF2B5EF4-FFF2-40B4-BE49-F238E27FC236}">
                <a16:creationId xmlns:a16="http://schemas.microsoft.com/office/drawing/2014/main" id="{445D369B-4A75-4447-A7BA-FDDD9E49E1F4}"/>
              </a:ext>
            </a:extLst>
          </p:cNvPr>
          <p:cNvSpPr/>
          <p:nvPr/>
        </p:nvSpPr>
        <p:spPr>
          <a:xfrm rot="16200000">
            <a:off x="-1103003" y="3158530"/>
            <a:ext cx="3678647" cy="1000728"/>
          </a:xfrm>
          <a:prstGeom prst="stripedRightArrow">
            <a:avLst>
              <a:gd name="adj1" fmla="val 50000"/>
              <a:gd name="adj2" fmla="val 50000"/>
            </a:avLst>
          </a:prstGeom>
          <a:solidFill>
            <a:schemeClr val="accent4">
              <a:lumMod val="20000"/>
              <a:lumOff val="80000"/>
              <a:alpha val="898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IT" sz="2400" dirty="0">
                <a:solidFill>
                  <a:schemeClr val="accent4">
                    <a:lumMod val="50000"/>
                  </a:schemeClr>
                </a:solidFill>
              </a:rPr>
              <a:t>DISSEMINAZIONE</a:t>
            </a:r>
            <a:endParaRPr sz="2400" dirty="0">
              <a:solidFill>
                <a:schemeClr val="accent4">
                  <a:lumMod val="50000"/>
                </a:schemeClr>
              </a:solidFill>
            </a:endParaRPr>
          </a:p>
        </p:txBody>
      </p:sp>
    </p:spTree>
    <p:extLst>
      <p:ext uri="{BB962C8B-B14F-4D97-AF65-F5344CB8AC3E}">
        <p14:creationId xmlns:p14="http://schemas.microsoft.com/office/powerpoint/2010/main" val="254125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1100"/>
                                        <p:tgtEl>
                                          <p:spTgt spid="36"/>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3F3ADEE7-8934-2B2B-85BB-CB61D63188E0}"/>
              </a:ext>
            </a:extLst>
          </p:cNvPr>
          <p:cNvSpPr/>
          <p:nvPr/>
        </p:nvSpPr>
        <p:spPr>
          <a:xfrm>
            <a:off x="4241800" y="0"/>
            <a:ext cx="4902200" cy="69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820037C4-BF49-4469-4CC9-615683DF52E6}"/>
              </a:ext>
            </a:extLst>
          </p:cNvPr>
          <p:cNvSpPr txBox="1"/>
          <p:nvPr/>
        </p:nvSpPr>
        <p:spPr>
          <a:xfrm>
            <a:off x="5827776" y="39237"/>
            <a:ext cx="3183058" cy="461665"/>
          </a:xfrm>
          <a:prstGeom prst="rect">
            <a:avLst/>
          </a:prstGeom>
          <a:noFill/>
        </p:spPr>
        <p:txBody>
          <a:bodyPr wrap="square" rtlCol="0">
            <a:spAutoFit/>
          </a:bodyPr>
          <a:lstStyle/>
          <a:p>
            <a:pPr algn="r"/>
            <a:r>
              <a:rPr lang="it-IT" sz="1200" i="1" dirty="0"/>
              <a:t>RELATORE: Marcella Mariani – Marco Peppicelli</a:t>
            </a:r>
          </a:p>
          <a:p>
            <a:pPr algn="r"/>
            <a:r>
              <a:rPr lang="it-IT" sz="1200" b="1" i="1" dirty="0"/>
              <a:t>RUR UMBRIA 2023 – SECONDA TAPPA</a:t>
            </a:r>
          </a:p>
        </p:txBody>
      </p:sp>
      <p:pic>
        <p:nvPicPr>
          <p:cNvPr id="3" name="Immagine 2">
            <a:extLst>
              <a:ext uri="{FF2B5EF4-FFF2-40B4-BE49-F238E27FC236}">
                <a16:creationId xmlns:a16="http://schemas.microsoft.com/office/drawing/2014/main" id="{3691FD34-3472-7BE7-FBD2-C303300FC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93"/>
            <a:ext cx="5827776" cy="707136"/>
          </a:xfrm>
          <a:prstGeom prst="rect">
            <a:avLst/>
          </a:prstGeom>
        </p:spPr>
      </p:pic>
      <p:grpSp>
        <p:nvGrpSpPr>
          <p:cNvPr id="11" name="Google Shape;256;p15">
            <a:extLst>
              <a:ext uri="{FF2B5EF4-FFF2-40B4-BE49-F238E27FC236}">
                <a16:creationId xmlns:a16="http://schemas.microsoft.com/office/drawing/2014/main" id="{C07C38E4-AABD-4B10-A243-9BF0F8D99BB1}"/>
              </a:ext>
            </a:extLst>
          </p:cNvPr>
          <p:cNvGrpSpPr/>
          <p:nvPr/>
        </p:nvGrpSpPr>
        <p:grpSpPr>
          <a:xfrm>
            <a:off x="1536680" y="1862056"/>
            <a:ext cx="6324620" cy="4672042"/>
            <a:chOff x="-573383" y="-1379084"/>
            <a:chExt cx="7843500" cy="6229391"/>
          </a:xfrm>
        </p:grpSpPr>
        <p:sp>
          <p:nvSpPr>
            <p:cNvPr id="13" name="Google Shape;257;p15">
              <a:extLst>
                <a:ext uri="{FF2B5EF4-FFF2-40B4-BE49-F238E27FC236}">
                  <a16:creationId xmlns:a16="http://schemas.microsoft.com/office/drawing/2014/main" id="{0175B0CB-9905-4C02-8C78-372965500CF8}"/>
                </a:ext>
              </a:extLst>
            </p:cNvPr>
            <p:cNvSpPr/>
            <p:nvPr/>
          </p:nvSpPr>
          <p:spPr>
            <a:xfrm>
              <a:off x="0" y="0"/>
              <a:ext cx="1665124" cy="4850307"/>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endParaRPr sz="1350"/>
            </a:p>
          </p:txBody>
        </p:sp>
        <p:sp>
          <p:nvSpPr>
            <p:cNvPr id="14" name="Google Shape;258;p15">
              <a:extLst>
                <a:ext uri="{FF2B5EF4-FFF2-40B4-BE49-F238E27FC236}">
                  <a16:creationId xmlns:a16="http://schemas.microsoft.com/office/drawing/2014/main" id="{0757FE7C-3789-4F43-87AA-9AB6EADBCD80}"/>
                </a:ext>
              </a:extLst>
            </p:cNvPr>
            <p:cNvSpPr txBox="1"/>
            <p:nvPr/>
          </p:nvSpPr>
          <p:spPr>
            <a:xfrm>
              <a:off x="49953" y="2654290"/>
              <a:ext cx="1665124" cy="1956011"/>
            </a:xfrm>
            <a:prstGeom prst="rect">
              <a:avLst/>
            </a:prstGeom>
            <a:noFill/>
            <a:ln>
              <a:noFill/>
            </a:ln>
          </p:spPr>
          <p:txBody>
            <a:bodyPr spcFirstLastPara="1" wrap="square" lIns="170681" tIns="170681" rIns="170681" bIns="170681" anchor="ctr" anchorCtr="0">
              <a:noAutofit/>
            </a:bodyPr>
            <a:lstStyle/>
            <a:p>
              <a:pPr algn="ctr">
                <a:lnSpc>
                  <a:spcPct val="90000"/>
                </a:lnSpc>
              </a:pPr>
              <a:r>
                <a:rPr lang="it-IT" sz="1100" dirty="0">
                  <a:latin typeface="Calibri"/>
                  <a:ea typeface="Calibri"/>
                  <a:cs typeface="Calibri"/>
                  <a:sym typeface="Calibri"/>
                </a:rPr>
                <a:t>Individuazione e realizzazione di tratti urbani più accessibili</a:t>
              </a:r>
              <a:endParaRPr sz="1100" dirty="0">
                <a:latin typeface="Calibri"/>
                <a:ea typeface="Calibri"/>
                <a:cs typeface="Calibri"/>
                <a:sym typeface="Calibri"/>
              </a:endParaRPr>
            </a:p>
            <a:p>
              <a:pPr algn="ctr">
                <a:lnSpc>
                  <a:spcPct val="90000"/>
                </a:lnSpc>
              </a:pPr>
              <a:endParaRPr sz="825" dirty="0">
                <a:solidFill>
                  <a:srgbClr val="0000FF"/>
                </a:solidFill>
                <a:latin typeface="Calibri"/>
                <a:ea typeface="Calibri"/>
                <a:cs typeface="Calibri"/>
                <a:sym typeface="Calibri"/>
              </a:endParaRPr>
            </a:p>
            <a:p>
              <a:pPr algn="ctr">
                <a:lnSpc>
                  <a:spcPct val="90000"/>
                </a:lnSpc>
              </a:pPr>
              <a:r>
                <a:rPr lang="it-IT" sz="1100" dirty="0">
                  <a:latin typeface="Calibri"/>
                  <a:cs typeface="Calibri"/>
                  <a:sym typeface="Calibri"/>
                </a:rPr>
                <a:t>Edifici pubblici privi di barriere</a:t>
              </a:r>
            </a:p>
            <a:p>
              <a:pPr algn="ctr">
                <a:lnSpc>
                  <a:spcPct val="90000"/>
                </a:lnSpc>
              </a:pPr>
              <a:endParaRPr lang="it-IT" sz="1100" dirty="0">
                <a:latin typeface="Calibri"/>
                <a:cs typeface="Calibri"/>
                <a:sym typeface="Calibri"/>
              </a:endParaRPr>
            </a:p>
            <a:p>
              <a:pPr algn="ctr">
                <a:lnSpc>
                  <a:spcPct val="90000"/>
                </a:lnSpc>
              </a:pPr>
              <a:r>
                <a:rPr lang="it-IT" sz="1100" dirty="0">
                  <a:latin typeface="Calibri"/>
                  <a:cs typeface="Calibri"/>
                  <a:sym typeface="Calibri"/>
                </a:rPr>
                <a:t>Programmazione sistematica degli interventi nel tempo</a:t>
              </a:r>
            </a:p>
            <a:p>
              <a:pPr marL="171450" indent="-171450" algn="ctr">
                <a:lnSpc>
                  <a:spcPct val="90000"/>
                </a:lnSpc>
                <a:buFontTx/>
                <a:buChar char="-"/>
              </a:pPr>
              <a:endParaRPr lang="it-IT" sz="1100" dirty="0">
                <a:latin typeface="Calibri"/>
                <a:cs typeface="Calibri"/>
                <a:sym typeface="Calibri"/>
              </a:endParaRPr>
            </a:p>
            <a:p>
              <a:pPr marL="171450" indent="-171450" algn="ctr">
                <a:lnSpc>
                  <a:spcPct val="90000"/>
                </a:lnSpc>
                <a:buFontTx/>
                <a:buChar char="-"/>
              </a:pPr>
              <a:endParaRPr sz="1100" dirty="0">
                <a:latin typeface="Calibri"/>
                <a:cs typeface="Calibri"/>
                <a:sym typeface="Calibri"/>
              </a:endParaRPr>
            </a:p>
            <a:p>
              <a:pPr algn="ctr">
                <a:lnSpc>
                  <a:spcPct val="90000"/>
                </a:lnSpc>
              </a:pPr>
              <a:endParaRPr sz="1100" dirty="0">
                <a:latin typeface="Calibri"/>
                <a:cs typeface="Calibri"/>
                <a:sym typeface="Calibri"/>
              </a:endParaRPr>
            </a:p>
          </p:txBody>
        </p:sp>
        <p:sp>
          <p:nvSpPr>
            <p:cNvPr id="15" name="Google Shape;259;p15">
              <a:extLst>
                <a:ext uri="{FF2B5EF4-FFF2-40B4-BE49-F238E27FC236}">
                  <a16:creationId xmlns:a16="http://schemas.microsoft.com/office/drawing/2014/main" id="{243F7561-00AE-4E31-BCEC-247A5023BEEA}"/>
                </a:ext>
              </a:extLst>
            </p:cNvPr>
            <p:cNvSpPr/>
            <p:nvPr/>
          </p:nvSpPr>
          <p:spPr>
            <a:xfrm>
              <a:off x="49953" y="291018"/>
              <a:ext cx="1565100" cy="1615200"/>
            </a:xfrm>
            <a:prstGeom prst="ellipse">
              <a:avLst/>
            </a:prstGeom>
            <a:solidFill>
              <a:srgbClr val="C3D4EB"/>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r>
                <a:rPr lang="it-IT" sz="1100" b="1" dirty="0">
                  <a:solidFill>
                    <a:schemeClr val="accent6">
                      <a:lumMod val="50000"/>
                    </a:schemeClr>
                  </a:solidFill>
                </a:rPr>
                <a:t>TERRITORIO</a:t>
              </a:r>
            </a:p>
            <a:p>
              <a:pPr algn="ctr"/>
              <a:r>
                <a:rPr lang="it-IT" sz="1100" b="1" dirty="0">
                  <a:solidFill>
                    <a:schemeClr val="accent6">
                      <a:lumMod val="50000"/>
                    </a:schemeClr>
                  </a:solidFill>
                </a:rPr>
                <a:t>CITTA’</a:t>
              </a:r>
              <a:endParaRPr sz="1100" b="1" dirty="0">
                <a:solidFill>
                  <a:schemeClr val="accent6">
                    <a:lumMod val="50000"/>
                  </a:schemeClr>
                </a:solidFill>
              </a:endParaRPr>
            </a:p>
          </p:txBody>
        </p:sp>
        <p:sp>
          <p:nvSpPr>
            <p:cNvPr id="18" name="Google Shape;260;p15">
              <a:extLst>
                <a:ext uri="{FF2B5EF4-FFF2-40B4-BE49-F238E27FC236}">
                  <a16:creationId xmlns:a16="http://schemas.microsoft.com/office/drawing/2014/main" id="{3A6E670D-B63F-4981-BC36-5B1C010E80ED}"/>
                </a:ext>
              </a:extLst>
            </p:cNvPr>
            <p:cNvSpPr/>
            <p:nvPr/>
          </p:nvSpPr>
          <p:spPr>
            <a:xfrm>
              <a:off x="1715077" y="0"/>
              <a:ext cx="1665124" cy="4850307"/>
            </a:xfrm>
            <a:prstGeom prst="roundRect">
              <a:avLst>
                <a:gd name="adj" fmla="val 10000"/>
              </a:avLst>
            </a:prstGeom>
            <a:solidFill>
              <a:srgbClr val="52CBCC"/>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endParaRPr sz="1350"/>
            </a:p>
          </p:txBody>
        </p:sp>
        <p:sp>
          <p:nvSpPr>
            <p:cNvPr id="20" name="Google Shape;262;p15">
              <a:extLst>
                <a:ext uri="{FF2B5EF4-FFF2-40B4-BE49-F238E27FC236}">
                  <a16:creationId xmlns:a16="http://schemas.microsoft.com/office/drawing/2014/main" id="{16CF2BD3-07CE-4C80-AC9D-806487636955}"/>
                </a:ext>
              </a:extLst>
            </p:cNvPr>
            <p:cNvSpPr/>
            <p:nvPr/>
          </p:nvSpPr>
          <p:spPr>
            <a:xfrm>
              <a:off x="1765031" y="291018"/>
              <a:ext cx="1565100" cy="1615200"/>
            </a:xfrm>
            <a:prstGeom prst="ellipse">
              <a:avLst/>
            </a:prstGeom>
            <a:solidFill>
              <a:srgbClr val="C1E2E6"/>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r>
                <a:rPr lang="it-IT" sz="1100" b="1" dirty="0">
                  <a:solidFill>
                    <a:schemeClr val="accent6">
                      <a:lumMod val="50000"/>
                    </a:schemeClr>
                  </a:solidFill>
                </a:rPr>
                <a:t>ECONOMICO</a:t>
              </a:r>
              <a:endParaRPr sz="1100" b="1" dirty="0">
                <a:solidFill>
                  <a:schemeClr val="accent6">
                    <a:lumMod val="50000"/>
                  </a:schemeClr>
                </a:solidFill>
              </a:endParaRPr>
            </a:p>
          </p:txBody>
        </p:sp>
        <p:sp>
          <p:nvSpPr>
            <p:cNvPr id="21" name="Google Shape;263;p15">
              <a:extLst>
                <a:ext uri="{FF2B5EF4-FFF2-40B4-BE49-F238E27FC236}">
                  <a16:creationId xmlns:a16="http://schemas.microsoft.com/office/drawing/2014/main" id="{69607441-34D2-44D5-B8A1-8F0479708CE2}"/>
                </a:ext>
              </a:extLst>
            </p:cNvPr>
            <p:cNvSpPr/>
            <p:nvPr/>
          </p:nvSpPr>
          <p:spPr>
            <a:xfrm>
              <a:off x="3430155" y="0"/>
              <a:ext cx="1665124" cy="4850307"/>
            </a:xfrm>
            <a:prstGeom prst="roundRect">
              <a:avLst>
                <a:gd name="adj" fmla="val 10000"/>
              </a:avLst>
            </a:prstGeom>
            <a:solidFill>
              <a:srgbClr val="4CC38C"/>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endParaRPr sz="1350"/>
            </a:p>
          </p:txBody>
        </p:sp>
        <p:sp>
          <p:nvSpPr>
            <p:cNvPr id="22" name="Google Shape;264;p15">
              <a:extLst>
                <a:ext uri="{FF2B5EF4-FFF2-40B4-BE49-F238E27FC236}">
                  <a16:creationId xmlns:a16="http://schemas.microsoft.com/office/drawing/2014/main" id="{A781DBEE-A02F-42C2-8DA9-37CFB80F2297}"/>
                </a:ext>
              </a:extLst>
            </p:cNvPr>
            <p:cNvSpPr txBox="1"/>
            <p:nvPr/>
          </p:nvSpPr>
          <p:spPr>
            <a:xfrm>
              <a:off x="3430155" y="1940122"/>
              <a:ext cx="1665124" cy="1940122"/>
            </a:xfrm>
            <a:prstGeom prst="rect">
              <a:avLst/>
            </a:prstGeom>
            <a:noFill/>
            <a:ln>
              <a:noFill/>
            </a:ln>
          </p:spPr>
          <p:txBody>
            <a:bodyPr spcFirstLastPara="1" wrap="square" lIns="170681" tIns="170681" rIns="170681" bIns="170681" anchor="ctr" anchorCtr="0">
              <a:noAutofit/>
            </a:bodyPr>
            <a:lstStyle/>
            <a:p>
              <a:pPr algn="ctr">
                <a:lnSpc>
                  <a:spcPct val="90000"/>
                </a:lnSpc>
              </a:pPr>
              <a:endParaRPr sz="2400">
                <a:solidFill>
                  <a:srgbClr val="0000FF"/>
                </a:solidFill>
                <a:latin typeface="Calibri"/>
                <a:ea typeface="Calibri"/>
                <a:cs typeface="Calibri"/>
                <a:sym typeface="Calibri"/>
              </a:endParaRPr>
            </a:p>
          </p:txBody>
        </p:sp>
        <p:sp>
          <p:nvSpPr>
            <p:cNvPr id="23" name="Google Shape;265;p15">
              <a:extLst>
                <a:ext uri="{FF2B5EF4-FFF2-40B4-BE49-F238E27FC236}">
                  <a16:creationId xmlns:a16="http://schemas.microsoft.com/office/drawing/2014/main" id="{F9D4DBDB-E0C7-4D5F-A7ED-8D464DE07DA9}"/>
                </a:ext>
              </a:extLst>
            </p:cNvPr>
            <p:cNvSpPr/>
            <p:nvPr/>
          </p:nvSpPr>
          <p:spPr>
            <a:xfrm>
              <a:off x="3480109" y="291018"/>
              <a:ext cx="1565100" cy="1615200"/>
            </a:xfrm>
            <a:prstGeom prst="ellipse">
              <a:avLst/>
            </a:prstGeom>
            <a:solidFill>
              <a:srgbClr val="C0E2D5"/>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r>
                <a:rPr lang="it-IT" sz="1200" b="1" dirty="0">
                  <a:solidFill>
                    <a:schemeClr val="accent6">
                      <a:lumMod val="50000"/>
                    </a:schemeClr>
                  </a:solidFill>
                </a:rPr>
                <a:t>    SOCIALE</a:t>
              </a:r>
              <a:endParaRPr sz="1200" b="1" dirty="0">
                <a:solidFill>
                  <a:schemeClr val="accent6">
                    <a:lumMod val="50000"/>
                  </a:schemeClr>
                </a:solidFill>
              </a:endParaRPr>
            </a:p>
          </p:txBody>
        </p:sp>
        <p:sp>
          <p:nvSpPr>
            <p:cNvPr id="24" name="Google Shape;266;p15">
              <a:extLst>
                <a:ext uri="{FF2B5EF4-FFF2-40B4-BE49-F238E27FC236}">
                  <a16:creationId xmlns:a16="http://schemas.microsoft.com/office/drawing/2014/main" id="{ABE17E5E-58CE-4148-A723-B888D729FFC9}"/>
                </a:ext>
              </a:extLst>
            </p:cNvPr>
            <p:cNvSpPr/>
            <p:nvPr/>
          </p:nvSpPr>
          <p:spPr>
            <a:xfrm>
              <a:off x="5145233" y="0"/>
              <a:ext cx="1665124" cy="4850307"/>
            </a:xfrm>
            <a:prstGeom prst="roundRect">
              <a:avLst>
                <a:gd name="adj" fmla="val 10000"/>
              </a:avLst>
            </a:prstGeom>
            <a:solidFill>
              <a:srgbClr val="46BA4E"/>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endParaRPr sz="1350"/>
            </a:p>
          </p:txBody>
        </p:sp>
        <p:sp>
          <p:nvSpPr>
            <p:cNvPr id="25" name="Google Shape;267;p15">
              <a:extLst>
                <a:ext uri="{FF2B5EF4-FFF2-40B4-BE49-F238E27FC236}">
                  <a16:creationId xmlns:a16="http://schemas.microsoft.com/office/drawing/2014/main" id="{0482B45F-9A65-490D-90AE-5807B6EB2387}"/>
                </a:ext>
              </a:extLst>
            </p:cNvPr>
            <p:cNvSpPr/>
            <p:nvPr/>
          </p:nvSpPr>
          <p:spPr>
            <a:xfrm>
              <a:off x="5195186" y="291018"/>
              <a:ext cx="1539432" cy="1615152"/>
            </a:xfrm>
            <a:prstGeom prst="ellipse">
              <a:avLst/>
            </a:prstGeom>
            <a:solidFill>
              <a:srgbClr val="BFDFC3"/>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r>
                <a:rPr lang="it-IT" sz="1200" b="1" dirty="0">
                  <a:solidFill>
                    <a:schemeClr val="accent6">
                      <a:lumMod val="50000"/>
                    </a:schemeClr>
                  </a:solidFill>
                </a:rPr>
                <a:t>CULTURALE</a:t>
              </a:r>
              <a:endParaRPr sz="1200" b="1" dirty="0">
                <a:solidFill>
                  <a:schemeClr val="accent6">
                    <a:lumMod val="50000"/>
                  </a:schemeClr>
                </a:solidFill>
              </a:endParaRPr>
            </a:p>
          </p:txBody>
        </p:sp>
        <p:sp>
          <p:nvSpPr>
            <p:cNvPr id="26" name="Google Shape;268;p15">
              <a:extLst>
                <a:ext uri="{FF2B5EF4-FFF2-40B4-BE49-F238E27FC236}">
                  <a16:creationId xmlns:a16="http://schemas.microsoft.com/office/drawing/2014/main" id="{416348FE-02FF-491C-A48C-4922D034F8F9}"/>
                </a:ext>
              </a:extLst>
            </p:cNvPr>
            <p:cNvSpPr/>
            <p:nvPr/>
          </p:nvSpPr>
          <p:spPr>
            <a:xfrm rot="-5400000">
              <a:off x="2745618" y="-2971784"/>
              <a:ext cx="1665000" cy="4850400"/>
            </a:xfrm>
            <a:prstGeom prst="roundRect">
              <a:avLst>
                <a:gd name="adj" fmla="val 10000"/>
              </a:avLst>
            </a:prstGeom>
            <a:solidFill>
              <a:srgbClr val="FFE8CA">
                <a:alpha val="89800"/>
              </a:srgbClr>
            </a:solidFill>
            <a:ln w="12700" cap="flat" cmpd="sng">
              <a:solidFill>
                <a:schemeClr val="lt1"/>
              </a:solid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68569" tIns="68569" rIns="68569" bIns="68569" anchor="ctr" anchorCtr="0">
              <a:noAutofit/>
            </a:bodyPr>
            <a:lstStyle/>
            <a:p>
              <a:pPr marL="2700" indent="-2700"/>
              <a:endParaRPr sz="1350"/>
            </a:p>
          </p:txBody>
        </p:sp>
        <p:sp>
          <p:nvSpPr>
            <p:cNvPr id="27" name="Google Shape;269;p15">
              <a:extLst>
                <a:ext uri="{FF2B5EF4-FFF2-40B4-BE49-F238E27FC236}">
                  <a16:creationId xmlns:a16="http://schemas.microsoft.com/office/drawing/2014/main" id="{41F0FCA6-C7D8-44D7-918A-4F9C01018792}"/>
                </a:ext>
              </a:extLst>
            </p:cNvPr>
            <p:cNvSpPr/>
            <p:nvPr/>
          </p:nvSpPr>
          <p:spPr>
            <a:xfrm>
              <a:off x="2522685" y="-1358024"/>
              <a:ext cx="2225550" cy="1615200"/>
            </a:xfrm>
            <a:prstGeom prst="ellipse">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r>
                <a:rPr lang="it-IT" sz="1400" b="1" dirty="0"/>
                <a:t>Processo di formazione e realizzazione del PEBA</a:t>
              </a:r>
              <a:endParaRPr sz="1400" b="1" dirty="0"/>
            </a:p>
          </p:txBody>
        </p:sp>
        <p:sp>
          <p:nvSpPr>
            <p:cNvPr id="28" name="Google Shape;270;p15">
              <a:extLst>
                <a:ext uri="{FF2B5EF4-FFF2-40B4-BE49-F238E27FC236}">
                  <a16:creationId xmlns:a16="http://schemas.microsoft.com/office/drawing/2014/main" id="{C1C04C00-D738-4EA7-85A2-6688BFDEF6E6}"/>
                </a:ext>
              </a:extLst>
            </p:cNvPr>
            <p:cNvSpPr/>
            <p:nvPr/>
          </p:nvSpPr>
          <p:spPr>
            <a:xfrm>
              <a:off x="-573383" y="-82155"/>
              <a:ext cx="7843500" cy="727500"/>
            </a:xfrm>
            <a:prstGeom prst="leftRightArrow">
              <a:avLst>
                <a:gd name="adj1" fmla="val 50000"/>
                <a:gd name="adj2" fmla="val 50000"/>
              </a:avLst>
            </a:prstGeom>
            <a:solidFill>
              <a:srgbClr val="CFDEEF"/>
            </a:solidFill>
            <a:ln w="127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r>
                <a:rPr lang="it-IT" sz="1350" dirty="0">
                  <a:solidFill>
                    <a:schemeClr val="accent5">
                      <a:lumMod val="50000"/>
                    </a:schemeClr>
                  </a:solidFill>
                </a:rPr>
                <a:t>NEI DIVERSI AMBITI:</a:t>
              </a:r>
              <a:endParaRPr sz="1350" dirty="0">
                <a:solidFill>
                  <a:schemeClr val="accent5">
                    <a:lumMod val="50000"/>
                  </a:schemeClr>
                </a:solidFill>
              </a:endParaRPr>
            </a:p>
          </p:txBody>
        </p:sp>
      </p:grpSp>
      <p:sp>
        <p:nvSpPr>
          <p:cNvPr id="29" name="Google Shape;255;p15">
            <a:extLst>
              <a:ext uri="{FF2B5EF4-FFF2-40B4-BE49-F238E27FC236}">
                <a16:creationId xmlns:a16="http://schemas.microsoft.com/office/drawing/2014/main" id="{1CD5FD62-3B61-4EE3-9AFB-0CE283F3FF10}"/>
              </a:ext>
            </a:extLst>
          </p:cNvPr>
          <p:cNvSpPr txBox="1"/>
          <p:nvPr/>
        </p:nvSpPr>
        <p:spPr>
          <a:xfrm>
            <a:off x="1316628" y="867308"/>
            <a:ext cx="7827372" cy="443168"/>
          </a:xfrm>
          <a:prstGeom prst="rect">
            <a:avLst/>
          </a:prstGeom>
          <a:noFill/>
          <a:ln>
            <a:noFill/>
          </a:ln>
        </p:spPr>
        <p:txBody>
          <a:bodyPr spcFirstLastPara="1" wrap="square" lIns="68569" tIns="34275" rIns="68569" bIns="34275" anchor="t" anchorCtr="0">
            <a:spAutoFit/>
          </a:bodyPr>
          <a:lstStyle/>
          <a:p>
            <a:pPr>
              <a:lnSpc>
                <a:spcPct val="90000"/>
              </a:lnSpc>
            </a:pPr>
            <a:r>
              <a:rPr lang="it-IT" sz="2700" b="1" dirty="0">
                <a:solidFill>
                  <a:schemeClr val="accent1">
                    <a:lumMod val="75000"/>
                  </a:schemeClr>
                </a:solidFill>
                <a:latin typeface="Calibri"/>
                <a:ea typeface="Calibri"/>
                <a:cs typeface="Calibri"/>
                <a:sym typeface="Calibri"/>
              </a:rPr>
              <a:t>IMPATTI generati  dal P.E.B.A: cosa ci si aspetta</a:t>
            </a:r>
            <a:endParaRPr sz="2700" b="1" dirty="0">
              <a:solidFill>
                <a:schemeClr val="accent1">
                  <a:lumMod val="75000"/>
                </a:schemeClr>
              </a:solidFill>
              <a:latin typeface="Calibri"/>
              <a:ea typeface="Calibri"/>
              <a:cs typeface="Calibri"/>
              <a:sym typeface="Calibri"/>
            </a:endParaRPr>
          </a:p>
        </p:txBody>
      </p:sp>
      <p:sp>
        <p:nvSpPr>
          <p:cNvPr id="30" name="Google Shape;274;p15">
            <a:extLst>
              <a:ext uri="{FF2B5EF4-FFF2-40B4-BE49-F238E27FC236}">
                <a16:creationId xmlns:a16="http://schemas.microsoft.com/office/drawing/2014/main" id="{56D47FC7-73CF-4BC9-A446-4373BFE5B187}"/>
              </a:ext>
            </a:extLst>
          </p:cNvPr>
          <p:cNvSpPr txBox="1"/>
          <p:nvPr/>
        </p:nvSpPr>
        <p:spPr>
          <a:xfrm>
            <a:off x="4322591" y="1426586"/>
            <a:ext cx="1744650" cy="438551"/>
          </a:xfrm>
          <a:prstGeom prst="rect">
            <a:avLst/>
          </a:prstGeom>
          <a:noFill/>
          <a:ln>
            <a:noFill/>
          </a:ln>
        </p:spPr>
        <p:txBody>
          <a:bodyPr spcFirstLastPara="1" wrap="square" lIns="68569" tIns="34275" rIns="68569" bIns="34275" anchor="t" anchorCtr="0">
            <a:spAutoFit/>
          </a:bodyPr>
          <a:lstStyle/>
          <a:p>
            <a:r>
              <a:rPr lang="it-IT" sz="2400" b="1" dirty="0">
                <a:solidFill>
                  <a:srgbClr val="C00000"/>
                </a:solidFill>
                <a:latin typeface="Calibri"/>
                <a:ea typeface="Calibri"/>
                <a:cs typeface="Calibri"/>
                <a:sym typeface="Calibri"/>
              </a:rPr>
              <a:t>OUTPUT</a:t>
            </a:r>
            <a:endParaRPr sz="2400" b="1" dirty="0">
              <a:solidFill>
                <a:srgbClr val="C00000"/>
              </a:solidFill>
              <a:latin typeface="Calibri"/>
              <a:ea typeface="Calibri"/>
              <a:cs typeface="Calibri"/>
              <a:sym typeface="Calibri"/>
            </a:endParaRPr>
          </a:p>
        </p:txBody>
      </p:sp>
      <p:sp>
        <p:nvSpPr>
          <p:cNvPr id="31" name="Google Shape;258;p15">
            <a:extLst>
              <a:ext uri="{FF2B5EF4-FFF2-40B4-BE49-F238E27FC236}">
                <a16:creationId xmlns:a16="http://schemas.microsoft.com/office/drawing/2014/main" id="{7183DFAE-22A8-41DB-ACC3-91A95BE8B2A0}"/>
              </a:ext>
            </a:extLst>
          </p:cNvPr>
          <p:cNvSpPr txBox="1"/>
          <p:nvPr/>
        </p:nvSpPr>
        <p:spPr>
          <a:xfrm>
            <a:off x="4754943" y="4745534"/>
            <a:ext cx="1425802" cy="1587294"/>
          </a:xfrm>
          <a:prstGeom prst="rect">
            <a:avLst/>
          </a:prstGeom>
          <a:noFill/>
          <a:ln>
            <a:noFill/>
          </a:ln>
        </p:spPr>
        <p:txBody>
          <a:bodyPr spcFirstLastPara="1" wrap="square" lIns="170681" tIns="170681" rIns="170681" bIns="170681" anchor="ctr" anchorCtr="0">
            <a:noAutofit/>
          </a:bodyPr>
          <a:lstStyle/>
          <a:p>
            <a:pPr algn="ctr">
              <a:lnSpc>
                <a:spcPct val="90000"/>
              </a:lnSpc>
            </a:pPr>
            <a:r>
              <a:rPr lang="it-IT" sz="1100" dirty="0">
                <a:latin typeface="Calibri"/>
                <a:ea typeface="Calibri"/>
                <a:cs typeface="Calibri"/>
                <a:sym typeface="Calibri"/>
              </a:rPr>
              <a:t>Coinvolgimento attivo dei portatori di interesse  </a:t>
            </a:r>
            <a:endParaRPr sz="1100" dirty="0">
              <a:latin typeface="Calibri"/>
              <a:ea typeface="Calibri"/>
              <a:cs typeface="Calibri"/>
              <a:sym typeface="Calibri"/>
            </a:endParaRPr>
          </a:p>
          <a:p>
            <a:pPr algn="ctr">
              <a:lnSpc>
                <a:spcPct val="90000"/>
              </a:lnSpc>
            </a:pPr>
            <a:endParaRPr sz="825" dirty="0">
              <a:solidFill>
                <a:srgbClr val="0000FF"/>
              </a:solidFill>
              <a:latin typeface="Calibri"/>
              <a:ea typeface="Calibri"/>
              <a:cs typeface="Calibri"/>
              <a:sym typeface="Calibri"/>
            </a:endParaRPr>
          </a:p>
          <a:p>
            <a:pPr algn="ctr">
              <a:lnSpc>
                <a:spcPct val="90000"/>
              </a:lnSpc>
            </a:pPr>
            <a:r>
              <a:rPr lang="it-IT" sz="1100" dirty="0">
                <a:latin typeface="Calibri"/>
                <a:cs typeface="Calibri"/>
                <a:sym typeface="Calibri"/>
              </a:rPr>
              <a:t>maggiore libertà di movimento</a:t>
            </a:r>
          </a:p>
          <a:p>
            <a:pPr algn="ctr">
              <a:lnSpc>
                <a:spcPct val="90000"/>
              </a:lnSpc>
            </a:pPr>
            <a:endParaRPr lang="it-IT" sz="1100" dirty="0">
              <a:latin typeface="Calibri"/>
              <a:cs typeface="Calibri"/>
              <a:sym typeface="Calibri"/>
            </a:endParaRPr>
          </a:p>
          <a:p>
            <a:pPr algn="ctr">
              <a:lnSpc>
                <a:spcPct val="90000"/>
              </a:lnSpc>
            </a:pPr>
            <a:r>
              <a:rPr lang="it-IT" sz="1100" dirty="0">
                <a:latin typeface="Calibri"/>
                <a:cs typeface="Calibri"/>
                <a:sym typeface="Calibri"/>
              </a:rPr>
              <a:t>Integrazione tra politiche sociali – territoriali – opere pubbliche</a:t>
            </a:r>
          </a:p>
          <a:p>
            <a:pPr marL="171450" indent="-171450" algn="ctr">
              <a:lnSpc>
                <a:spcPct val="90000"/>
              </a:lnSpc>
              <a:buFontTx/>
              <a:buChar char="-"/>
            </a:pPr>
            <a:endParaRPr lang="it-IT" sz="1100" dirty="0">
              <a:latin typeface="Calibri"/>
              <a:cs typeface="Calibri"/>
              <a:sym typeface="Calibri"/>
            </a:endParaRPr>
          </a:p>
          <a:p>
            <a:pPr marL="171450" indent="-171450" algn="ctr">
              <a:lnSpc>
                <a:spcPct val="90000"/>
              </a:lnSpc>
              <a:buFontTx/>
              <a:buChar char="-"/>
            </a:pPr>
            <a:endParaRPr sz="1100" dirty="0">
              <a:latin typeface="Calibri"/>
              <a:cs typeface="Calibri"/>
              <a:sym typeface="Calibri"/>
            </a:endParaRPr>
          </a:p>
          <a:p>
            <a:pPr algn="ctr">
              <a:lnSpc>
                <a:spcPct val="90000"/>
              </a:lnSpc>
            </a:pPr>
            <a:endParaRPr sz="1100" dirty="0">
              <a:latin typeface="Calibri"/>
              <a:cs typeface="Calibri"/>
              <a:sym typeface="Calibri"/>
            </a:endParaRPr>
          </a:p>
        </p:txBody>
      </p:sp>
      <p:sp>
        <p:nvSpPr>
          <p:cNvPr id="32" name="Google Shape;258;p15">
            <a:extLst>
              <a:ext uri="{FF2B5EF4-FFF2-40B4-BE49-F238E27FC236}">
                <a16:creationId xmlns:a16="http://schemas.microsoft.com/office/drawing/2014/main" id="{0128A526-725C-4A18-B73A-4B85FC297F0E}"/>
              </a:ext>
            </a:extLst>
          </p:cNvPr>
          <p:cNvSpPr txBox="1"/>
          <p:nvPr/>
        </p:nvSpPr>
        <p:spPr>
          <a:xfrm>
            <a:off x="6211028" y="4887086"/>
            <a:ext cx="1342676" cy="1444232"/>
          </a:xfrm>
          <a:prstGeom prst="rect">
            <a:avLst/>
          </a:prstGeom>
          <a:noFill/>
          <a:ln>
            <a:noFill/>
          </a:ln>
        </p:spPr>
        <p:txBody>
          <a:bodyPr spcFirstLastPara="1" wrap="square" lIns="170681" tIns="170681" rIns="170681" bIns="170681" anchor="ctr" anchorCtr="0">
            <a:noAutofit/>
          </a:bodyPr>
          <a:lstStyle/>
          <a:p>
            <a:pPr algn="ctr">
              <a:lnSpc>
                <a:spcPct val="90000"/>
              </a:lnSpc>
            </a:pPr>
            <a:r>
              <a:rPr lang="it-IT" sz="1100" dirty="0">
                <a:latin typeface="Calibri"/>
                <a:ea typeface="Calibri"/>
                <a:cs typeface="Calibri"/>
                <a:sym typeface="Calibri"/>
              </a:rPr>
              <a:t>Accrescimento consapevolezza e sensibilizzazione</a:t>
            </a:r>
            <a:endParaRPr sz="825" dirty="0">
              <a:solidFill>
                <a:srgbClr val="0000FF"/>
              </a:solidFill>
              <a:latin typeface="Calibri"/>
              <a:ea typeface="Calibri"/>
              <a:cs typeface="Calibri"/>
              <a:sym typeface="Calibri"/>
            </a:endParaRPr>
          </a:p>
          <a:p>
            <a:pPr algn="ctr">
              <a:lnSpc>
                <a:spcPct val="90000"/>
              </a:lnSpc>
            </a:pPr>
            <a:endParaRPr lang="it-IT" sz="1100" dirty="0">
              <a:latin typeface="Calibri"/>
              <a:cs typeface="Calibri"/>
              <a:sym typeface="Calibri"/>
            </a:endParaRPr>
          </a:p>
          <a:p>
            <a:pPr algn="ctr">
              <a:lnSpc>
                <a:spcPct val="90000"/>
              </a:lnSpc>
            </a:pPr>
            <a:r>
              <a:rPr lang="it-IT" sz="1100" dirty="0">
                <a:latin typeface="Calibri"/>
                <a:cs typeface="Calibri"/>
                <a:sym typeface="Calibri"/>
              </a:rPr>
              <a:t>Diffusione della cultura dell’inclusione</a:t>
            </a:r>
          </a:p>
          <a:p>
            <a:pPr algn="ctr">
              <a:lnSpc>
                <a:spcPct val="90000"/>
              </a:lnSpc>
            </a:pPr>
            <a:endParaRPr lang="it-IT" sz="1100" dirty="0">
              <a:latin typeface="Calibri"/>
              <a:cs typeface="Calibri"/>
              <a:sym typeface="Calibri"/>
            </a:endParaRPr>
          </a:p>
          <a:p>
            <a:pPr algn="ctr">
              <a:lnSpc>
                <a:spcPct val="90000"/>
              </a:lnSpc>
            </a:pPr>
            <a:r>
              <a:rPr lang="it-IT" sz="1100" dirty="0">
                <a:latin typeface="Calibri"/>
                <a:cs typeface="Calibri"/>
                <a:sym typeface="Calibri"/>
              </a:rPr>
              <a:t>Una pratica di costruzione del paesaggio partecipata e democratica </a:t>
            </a:r>
          </a:p>
          <a:p>
            <a:pPr marL="171450" indent="-171450" algn="ctr">
              <a:lnSpc>
                <a:spcPct val="90000"/>
              </a:lnSpc>
              <a:buFontTx/>
              <a:buChar char="-"/>
            </a:pPr>
            <a:endParaRPr lang="it-IT" sz="1100" dirty="0">
              <a:latin typeface="Calibri"/>
              <a:cs typeface="Calibri"/>
              <a:sym typeface="Calibri"/>
            </a:endParaRPr>
          </a:p>
          <a:p>
            <a:pPr marL="171450" indent="-171450" algn="ctr">
              <a:lnSpc>
                <a:spcPct val="90000"/>
              </a:lnSpc>
              <a:buFontTx/>
              <a:buChar char="-"/>
            </a:pPr>
            <a:endParaRPr sz="1100" dirty="0">
              <a:latin typeface="Calibri"/>
              <a:cs typeface="Calibri"/>
              <a:sym typeface="Calibri"/>
            </a:endParaRPr>
          </a:p>
          <a:p>
            <a:pPr algn="ctr">
              <a:lnSpc>
                <a:spcPct val="90000"/>
              </a:lnSpc>
            </a:pPr>
            <a:endParaRPr sz="1100" dirty="0">
              <a:latin typeface="Calibri"/>
              <a:cs typeface="Calibri"/>
              <a:sym typeface="Calibri"/>
            </a:endParaRPr>
          </a:p>
        </p:txBody>
      </p:sp>
      <p:sp>
        <p:nvSpPr>
          <p:cNvPr id="33" name="Google Shape;258;p15">
            <a:extLst>
              <a:ext uri="{FF2B5EF4-FFF2-40B4-BE49-F238E27FC236}">
                <a16:creationId xmlns:a16="http://schemas.microsoft.com/office/drawing/2014/main" id="{7A09E97A-67A1-4F6B-B8C9-C775DCCF0B50}"/>
              </a:ext>
            </a:extLst>
          </p:cNvPr>
          <p:cNvSpPr txBox="1"/>
          <p:nvPr/>
        </p:nvSpPr>
        <p:spPr>
          <a:xfrm>
            <a:off x="3391077" y="4615139"/>
            <a:ext cx="1380290" cy="1648911"/>
          </a:xfrm>
          <a:prstGeom prst="rect">
            <a:avLst/>
          </a:prstGeom>
          <a:noFill/>
          <a:ln>
            <a:noFill/>
          </a:ln>
        </p:spPr>
        <p:txBody>
          <a:bodyPr spcFirstLastPara="1" wrap="square" lIns="170681" tIns="170681" rIns="170681" bIns="170681" anchor="ctr" anchorCtr="0">
            <a:noAutofit/>
          </a:bodyPr>
          <a:lstStyle/>
          <a:p>
            <a:pPr>
              <a:lnSpc>
                <a:spcPct val="90000"/>
              </a:lnSpc>
            </a:pPr>
            <a:endParaRPr lang="it-IT" sz="1100" dirty="0">
              <a:latin typeface="Calibri"/>
              <a:ea typeface="Calibri"/>
              <a:cs typeface="Calibri"/>
              <a:sym typeface="Calibri"/>
            </a:endParaRPr>
          </a:p>
          <a:p>
            <a:pPr>
              <a:lnSpc>
                <a:spcPct val="90000"/>
              </a:lnSpc>
            </a:pPr>
            <a:endParaRPr lang="it-IT" sz="1100" dirty="0">
              <a:latin typeface="Calibri"/>
              <a:ea typeface="Calibri"/>
              <a:cs typeface="Calibri"/>
              <a:sym typeface="Calibri"/>
            </a:endParaRPr>
          </a:p>
          <a:p>
            <a:pPr algn="ctr">
              <a:lnSpc>
                <a:spcPct val="90000"/>
              </a:lnSpc>
            </a:pPr>
            <a:r>
              <a:rPr lang="it-IT" sz="1100" dirty="0">
                <a:latin typeface="Calibri"/>
                <a:ea typeface="Calibri"/>
                <a:cs typeface="Calibri"/>
                <a:sym typeface="Calibri"/>
              </a:rPr>
              <a:t>Città più accessibili = città più attrattive = maggiore turismo</a:t>
            </a:r>
          </a:p>
          <a:p>
            <a:pPr algn="ctr">
              <a:lnSpc>
                <a:spcPct val="90000"/>
              </a:lnSpc>
            </a:pPr>
            <a:endParaRPr lang="it-IT" sz="1100" dirty="0">
              <a:latin typeface="Calibri"/>
              <a:ea typeface="Calibri"/>
              <a:cs typeface="Calibri"/>
              <a:sym typeface="Calibri"/>
            </a:endParaRPr>
          </a:p>
          <a:p>
            <a:pPr algn="ctr">
              <a:lnSpc>
                <a:spcPct val="90000"/>
              </a:lnSpc>
            </a:pPr>
            <a:r>
              <a:rPr lang="it-IT" sz="1100" dirty="0">
                <a:latin typeface="Calibri"/>
                <a:ea typeface="Calibri"/>
                <a:cs typeface="Calibri"/>
                <a:sym typeface="Calibri"/>
              </a:rPr>
              <a:t>nuove tipologie di utenti </a:t>
            </a:r>
            <a:endParaRPr sz="1100" dirty="0">
              <a:latin typeface="Calibri"/>
              <a:ea typeface="Calibri"/>
              <a:cs typeface="Calibri"/>
              <a:sym typeface="Calibri"/>
            </a:endParaRPr>
          </a:p>
          <a:p>
            <a:pPr algn="ctr">
              <a:lnSpc>
                <a:spcPct val="90000"/>
              </a:lnSpc>
            </a:pPr>
            <a:endParaRPr sz="825" dirty="0">
              <a:solidFill>
                <a:srgbClr val="0000FF"/>
              </a:solidFill>
              <a:highlight>
                <a:srgbClr val="FFFF00"/>
              </a:highlight>
              <a:latin typeface="Calibri"/>
              <a:ea typeface="Calibri"/>
              <a:cs typeface="Calibri"/>
              <a:sym typeface="Calibri"/>
            </a:endParaRPr>
          </a:p>
          <a:p>
            <a:pPr algn="ctr">
              <a:lnSpc>
                <a:spcPct val="90000"/>
              </a:lnSpc>
            </a:pPr>
            <a:r>
              <a:rPr lang="it-IT" sz="1100" dirty="0">
                <a:latin typeface="Calibri"/>
                <a:cs typeface="Calibri"/>
                <a:sym typeface="Calibri"/>
              </a:rPr>
              <a:t>Collaborazione degli operatori economici</a:t>
            </a:r>
            <a:endParaRPr lang="it-IT" sz="1100" dirty="0">
              <a:highlight>
                <a:srgbClr val="FFFF00"/>
              </a:highlight>
              <a:latin typeface="Calibri"/>
              <a:cs typeface="Calibri"/>
              <a:sym typeface="Calibri"/>
            </a:endParaRPr>
          </a:p>
          <a:p>
            <a:pPr>
              <a:lnSpc>
                <a:spcPct val="90000"/>
              </a:lnSpc>
            </a:pPr>
            <a:endParaRPr lang="it-IT" sz="1100" dirty="0">
              <a:highlight>
                <a:srgbClr val="FFFF00"/>
              </a:highlight>
              <a:latin typeface="Calibri"/>
              <a:cs typeface="Calibri"/>
              <a:sym typeface="Calibri"/>
            </a:endParaRPr>
          </a:p>
          <a:p>
            <a:pPr marL="171450" indent="-171450" algn="ctr">
              <a:lnSpc>
                <a:spcPct val="90000"/>
              </a:lnSpc>
              <a:buFontTx/>
              <a:buChar char="-"/>
            </a:pPr>
            <a:endParaRPr lang="it-IT" sz="1100" dirty="0">
              <a:latin typeface="Calibri"/>
              <a:cs typeface="Calibri"/>
              <a:sym typeface="Calibri"/>
            </a:endParaRPr>
          </a:p>
          <a:p>
            <a:pPr marL="171450" indent="-171450" algn="ctr">
              <a:lnSpc>
                <a:spcPct val="90000"/>
              </a:lnSpc>
              <a:buFontTx/>
              <a:buChar char="-"/>
            </a:pPr>
            <a:endParaRPr sz="1100" dirty="0">
              <a:latin typeface="Calibri"/>
              <a:cs typeface="Calibri"/>
              <a:sym typeface="Calibri"/>
            </a:endParaRPr>
          </a:p>
          <a:p>
            <a:pPr algn="ctr">
              <a:lnSpc>
                <a:spcPct val="90000"/>
              </a:lnSpc>
            </a:pPr>
            <a:endParaRPr sz="1100" dirty="0">
              <a:latin typeface="Calibri"/>
              <a:cs typeface="Calibri"/>
              <a:sym typeface="Calibri"/>
            </a:endParaRPr>
          </a:p>
        </p:txBody>
      </p:sp>
    </p:spTree>
    <p:extLst>
      <p:ext uri="{BB962C8B-B14F-4D97-AF65-F5344CB8AC3E}">
        <p14:creationId xmlns:p14="http://schemas.microsoft.com/office/powerpoint/2010/main" val="2997886683"/>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157</TotalTime>
  <Words>672</Words>
  <Application>Microsoft Office PowerPoint</Application>
  <PresentationFormat>Presentazione su schermo (4:3)</PresentationFormat>
  <Paragraphs>85</Paragraphs>
  <Slides>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vt:i4>
      </vt:variant>
    </vt:vector>
  </HeadingPairs>
  <TitlesOfParts>
    <vt:vector size="11" baseType="lpstr">
      <vt:lpstr>Arial</vt:lpstr>
      <vt:lpstr>Calibri</vt:lpstr>
      <vt:lpstr>Calibri Light</vt:lpstr>
      <vt:lpstr>Times New Roman</vt:lpstr>
      <vt:lpstr>TrebuchetMS-Bold</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Bruni</dc:creator>
  <cp:lastModifiedBy>Mariani Marcella</cp:lastModifiedBy>
  <cp:revision>107</cp:revision>
  <cp:lastPrinted>2024-02-16T09:43:32Z</cp:lastPrinted>
  <dcterms:created xsi:type="dcterms:W3CDTF">2023-03-04T08:18:59Z</dcterms:created>
  <dcterms:modified xsi:type="dcterms:W3CDTF">2024-02-16T10:45:39Z</dcterms:modified>
</cp:coreProperties>
</file>